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20"/>
  </p:notesMasterIdLst>
  <p:sldIdLst>
    <p:sldId id="256" r:id="rId2"/>
    <p:sldId id="329" r:id="rId3"/>
    <p:sldId id="353" r:id="rId4"/>
    <p:sldId id="354" r:id="rId5"/>
    <p:sldId id="355" r:id="rId6"/>
    <p:sldId id="359" r:id="rId7"/>
    <p:sldId id="360" r:id="rId8"/>
    <p:sldId id="361" r:id="rId9"/>
    <p:sldId id="362" r:id="rId10"/>
    <p:sldId id="363" r:id="rId11"/>
    <p:sldId id="365" r:id="rId12"/>
    <p:sldId id="367" r:id="rId13"/>
    <p:sldId id="366" r:id="rId14"/>
    <p:sldId id="368" r:id="rId15"/>
    <p:sldId id="369" r:id="rId16"/>
    <p:sldId id="364" r:id="rId17"/>
    <p:sldId id="370" r:id="rId18"/>
    <p:sldId id="371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197"/>
  </p:normalViewPr>
  <p:slideViewPr>
    <p:cSldViewPr snapToGrid="0">
      <p:cViewPr varScale="1">
        <p:scale>
          <a:sx n="119" d="100"/>
          <a:sy n="119" d="100"/>
        </p:scale>
        <p:origin x="2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13E99-DD95-EC4B-95D2-3C8B024D26CD}" type="datetimeFigureOut">
              <a:rPr lang="sl-SI" smtClean="0"/>
              <a:t>4. 07. 23</a:t>
            </a:fld>
            <a:endParaRPr lang="sl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2C8A4A-E5BA-354D-AC68-11656F5CC6C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56890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5704-7C0A-47E2-9457-B1BC1A1CA92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596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5704-7C0A-47E2-9457-B1BC1A1CA92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754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5704-7C0A-47E2-9457-B1BC1A1CA92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2108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5704-7C0A-47E2-9457-B1BC1A1CA92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9142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5704-7C0A-47E2-9457-B1BC1A1CA9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2787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5704-7C0A-47E2-9457-B1BC1A1CA9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5730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5704-7C0A-47E2-9457-B1BC1A1CA92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55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5704-7C0A-47E2-9457-B1BC1A1CA92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712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grad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905704-7C0A-47E2-9457-B1BC1A1CA92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1700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Od problema do programa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Od problema do programa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Od problema do programa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Od problema do programa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Od problema do programa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Od problema do programa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Od problema do programa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Od problema do programa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Od problema do programa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9535281" y="2411058"/>
            <a:ext cx="2231314" cy="304799"/>
          </a:xfrm>
        </p:spPr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Od problema do programa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Od problema do programa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Od problema do programa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Od problema do programa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Od problema do programa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Od problema do programa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Od problema do programa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Od problema do programa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NAPOJ MINUT, delavnica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Od problema do programa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6035D-F50A-8E92-4EC7-FE0208CA33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6600" dirty="0">
                <a:solidFill>
                  <a:srgbClr val="FFFF00"/>
                </a:solidFill>
              </a:rPr>
              <a:t>Od problema ...</a:t>
            </a:r>
            <a:br>
              <a:rPr lang="sl-SI" sz="6600" dirty="0">
                <a:solidFill>
                  <a:srgbClr val="FFFF00"/>
                </a:solidFill>
              </a:rPr>
            </a:br>
            <a:br>
              <a:rPr lang="sl-SI" sz="6600" dirty="0">
                <a:solidFill>
                  <a:srgbClr val="FFFF00"/>
                </a:solidFill>
              </a:rPr>
            </a:br>
            <a:r>
              <a:rPr lang="sl-SI" sz="6600" dirty="0">
                <a:solidFill>
                  <a:srgbClr val="FFFF00"/>
                </a:solidFill>
              </a:rPr>
              <a:t>				...	do programa</a:t>
            </a:r>
            <a:endParaRPr lang="sl-SI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9C64AF-3131-9CEB-356D-DF1DFA99B1C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NAPOJ – MINUT</a:t>
            </a:r>
          </a:p>
          <a:p>
            <a:pPr algn="r"/>
            <a:r>
              <a:rPr lang="sl-SI" dirty="0"/>
              <a:t>Andrej Brodnik</a:t>
            </a:r>
          </a:p>
        </p:txBody>
      </p:sp>
    </p:spTree>
    <p:extLst>
      <p:ext uri="{BB962C8B-B14F-4D97-AF65-F5344CB8AC3E}">
        <p14:creationId xmlns:p14="http://schemas.microsoft.com/office/powerpoint/2010/main" val="18755039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B82D8DAF-54A0-30A8-F689-3596906AE1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034" y="849858"/>
            <a:ext cx="7772400" cy="5492373"/>
          </a:xfrm>
          <a:prstGeom prst="rect">
            <a:avLst/>
          </a:prstGeo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 rot="16200000">
            <a:off x="-2144216" y="3131792"/>
            <a:ext cx="5591288" cy="855289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EBEBEB"/>
                </a:solidFill>
              </a:rPr>
              <a:t>Modeliranje problema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ECF4D-3F5C-7247-8A72-43862D99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A74162-51DE-984F-8E9F-279712C2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</a:rPr>
              <a:t>Od problema do programa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7358BB9-1A46-06BF-839E-06A2F9F4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295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866D-A7E6-8E4E-3064-AB8BA149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Nov stvarni problem – modeliran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8D39F-706A-402D-F3E1-F1B9A564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770"/>
            <a:ext cx="3454101" cy="4588193"/>
          </a:xfrm>
        </p:spPr>
        <p:txBody>
          <a:bodyPr>
            <a:normAutofit/>
          </a:bodyPr>
          <a:lstStyle/>
          <a:p>
            <a:r>
              <a:rPr lang="sl-SI" dirty="0"/>
              <a:t>Peter Zmeda želi pokositi travnik za hišo. Njegova kosilnica je označena vijolično.</a:t>
            </a:r>
          </a:p>
          <a:p>
            <a:r>
              <a:rPr lang="sl-SI" dirty="0"/>
              <a:t>Kosilnica ima prestavo za premikanje naprej, za premikanje nazaj in volan, s katerim lahko kosilnico obrne za 90</a:t>
            </a:r>
            <a:r>
              <a:rPr lang="sl-SI" baseline="30000" dirty="0"/>
              <a:t>o</a:t>
            </a:r>
            <a:r>
              <a:rPr lang="sl-SI" dirty="0"/>
              <a:t> v desno.</a:t>
            </a:r>
          </a:p>
          <a:p>
            <a:r>
              <a:rPr lang="sl-SI" dirty="0"/>
              <a:t>Opišite, kako naj Peter vozi kosilnico, da bo pokosil celo trato.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AECA3-6795-C1DE-7A33-22E9F547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8F26-31C1-3C75-2592-8ED4F5D0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4069-6DC5-3C42-9D21-3FEA0E41D8F8}" type="slidenum">
              <a:rPr lang="sl-SI" smtClean="0"/>
              <a:t>11</a:t>
            </a:fld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C2001BD-C5BC-A94D-671D-DA8545DE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Od problema do programa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5AC16A5-421A-0662-7D79-68B01BAE3281}"/>
              </a:ext>
            </a:extLst>
          </p:cNvPr>
          <p:cNvGraphicFramePr>
            <a:graphicFrameLocks noGrp="1"/>
          </p:cNvGraphicFramePr>
          <p:nvPr/>
        </p:nvGraphicFramePr>
        <p:xfrm>
          <a:off x="5863121" y="2160905"/>
          <a:ext cx="4073160" cy="1854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1880">
                  <a:extLst>
                    <a:ext uri="{9D8B030D-6E8A-4147-A177-3AD203B41FA5}">
                      <a16:colId xmlns:a16="http://schemas.microsoft.com/office/drawing/2014/main" val="1796675881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1575517002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605442214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439864706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3902387711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1190166901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3804309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63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95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1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905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007070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7FC2B0-3EED-AE56-E240-6518A92B50B1}"/>
              </a:ext>
            </a:extLst>
          </p:cNvPr>
          <p:cNvSpPr txBox="1">
            <a:spLocks/>
          </p:cNvSpPr>
          <p:nvPr/>
        </p:nvSpPr>
        <p:spPr>
          <a:xfrm>
            <a:off x="4445600" y="4582758"/>
            <a:ext cx="6588271" cy="1594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l-SI" dirty="0"/>
              <a:t>Trato modeliramo kot ...</a:t>
            </a:r>
          </a:p>
          <a:p>
            <a:r>
              <a:rPr lang="sl-SI" dirty="0"/>
              <a:t>Kosilnico modeliramo kot ...</a:t>
            </a:r>
          </a:p>
          <a:p>
            <a:r>
              <a:rPr lang="sl-SI" dirty="0"/>
              <a:t>Premike modeliramo kot ...</a:t>
            </a:r>
          </a:p>
        </p:txBody>
      </p:sp>
    </p:spTree>
    <p:extLst>
      <p:ext uri="{BB962C8B-B14F-4D97-AF65-F5344CB8AC3E}">
        <p14:creationId xmlns:p14="http://schemas.microsoft.com/office/powerpoint/2010/main" val="143734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1B905BA-2F18-DDB0-CC60-225BE304AA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1278" y="849863"/>
            <a:ext cx="7772400" cy="5492373"/>
          </a:xfrm>
          <a:prstGeom prst="rect">
            <a:avLst/>
          </a:prstGeo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 rot="16200000">
            <a:off x="-1753398" y="3522611"/>
            <a:ext cx="4809650" cy="855289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EBEBEB"/>
                </a:solidFill>
              </a:rPr>
              <a:t>Načrtovanje rešitve algoritma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ECF4D-3F5C-7247-8A72-43862D99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A74162-51DE-984F-8E9F-279712C2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</a:rPr>
              <a:t>Od problema do programa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7358BB9-1A46-06BF-839E-06A2F9F4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8251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866D-A7E6-8E4E-3064-AB8BA149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Algoritem za rešitev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AECA3-6795-C1DE-7A33-22E9F547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8F26-31C1-3C75-2592-8ED4F5D0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4069-6DC5-3C42-9D21-3FEA0E41D8F8}" type="slidenum">
              <a:rPr lang="sl-SI" smtClean="0"/>
              <a:t>13</a:t>
            </a:fld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C2001BD-C5BC-A94D-671D-DA8545DE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Od problema do programa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5AC16A5-421A-0662-7D79-68B01BAE3281}"/>
              </a:ext>
            </a:extLst>
          </p:cNvPr>
          <p:cNvGraphicFramePr>
            <a:graphicFrameLocks noGrp="1"/>
          </p:cNvGraphicFramePr>
          <p:nvPr/>
        </p:nvGraphicFramePr>
        <p:xfrm>
          <a:off x="5863121" y="2160905"/>
          <a:ext cx="4073160" cy="1854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1880">
                  <a:extLst>
                    <a:ext uri="{9D8B030D-6E8A-4147-A177-3AD203B41FA5}">
                      <a16:colId xmlns:a16="http://schemas.microsoft.com/office/drawing/2014/main" val="1796675881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1575517002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605442214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439864706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3902387711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1190166901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3804309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63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95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1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905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007070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7FC2B0-3EED-AE56-E240-6518A92B50B1}"/>
              </a:ext>
            </a:extLst>
          </p:cNvPr>
          <p:cNvSpPr txBox="1">
            <a:spLocks/>
          </p:cNvSpPr>
          <p:nvPr/>
        </p:nvSpPr>
        <p:spPr>
          <a:xfrm>
            <a:off x="646112" y="1447800"/>
            <a:ext cx="4915303" cy="4729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sl-SI" dirty="0"/>
              <a:t>Postavimo se v levi spodnji kot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Pokosimo prvi stolpec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Postavimo se na spodnje polje naslednjega stolpca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Pokosimo stolpec</a:t>
            </a:r>
          </a:p>
          <a:p>
            <a:pPr marL="457200" indent="-457200">
              <a:buFont typeface="+mj-lt"/>
              <a:buAutoNum type="arabicPeriod"/>
            </a:pPr>
            <a:r>
              <a:rPr lang="sl-SI" dirty="0"/>
              <a:t>Koraka 3 in 4 ponavljamo, dokler ne pridemo do desnega roba</a:t>
            </a:r>
          </a:p>
        </p:txBody>
      </p:sp>
    </p:spTree>
    <p:extLst>
      <p:ext uri="{BB962C8B-B14F-4D97-AF65-F5344CB8AC3E}">
        <p14:creationId xmlns:p14="http://schemas.microsoft.com/office/powerpoint/2010/main" val="89991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4D7775-1A2A-1109-C1C6-EF7C255B1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034" y="849859"/>
            <a:ext cx="7772400" cy="5492373"/>
          </a:xfrm>
          <a:prstGeom prst="rect">
            <a:avLst/>
          </a:prstGeo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 rot="16200000">
            <a:off x="-2101181" y="3174827"/>
            <a:ext cx="5505218" cy="855289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EBEBEB"/>
                </a:solidFill>
              </a:rPr>
              <a:t>Kodiranje algoritma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ECF4D-3F5C-7247-8A72-43862D99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A74162-51DE-984F-8E9F-279712C2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</a:rPr>
              <a:t>Od problema do programa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7358BB9-1A46-06BF-839E-06A2F9F4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203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866D-A7E6-8E4E-3064-AB8BA149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Kodiranje algoritma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AECA3-6795-C1DE-7A33-22E9F547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8F26-31C1-3C75-2592-8ED4F5D0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4069-6DC5-3C42-9D21-3FEA0E41D8F8}" type="slidenum">
              <a:rPr lang="sl-SI" smtClean="0"/>
              <a:t>15</a:t>
            </a:fld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C2001BD-C5BC-A94D-671D-DA8545DE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Od problema do programa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5AC16A5-421A-0662-7D79-68B01BAE32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0084331"/>
              </p:ext>
            </p:extLst>
          </p:nvPr>
        </p:nvGraphicFramePr>
        <p:xfrm>
          <a:off x="5863121" y="1472414"/>
          <a:ext cx="4073160" cy="1854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1880">
                  <a:extLst>
                    <a:ext uri="{9D8B030D-6E8A-4147-A177-3AD203B41FA5}">
                      <a16:colId xmlns:a16="http://schemas.microsoft.com/office/drawing/2014/main" val="1796675881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1575517002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605442214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439864706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3902387711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1190166901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3804309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63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95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1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905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007070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7FC2B0-3EED-AE56-E240-6518A92B50B1}"/>
              </a:ext>
            </a:extLst>
          </p:cNvPr>
          <p:cNvSpPr txBox="1">
            <a:spLocks/>
          </p:cNvSpPr>
          <p:nvPr/>
        </p:nvSpPr>
        <p:spPr>
          <a:xfrm>
            <a:off x="646112" y="1447800"/>
            <a:ext cx="7142424" cy="47291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sl-SI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def Kosilnica(m, n, x, y):</a:t>
            </a:r>
          </a:p>
          <a:p>
            <a:pPr marL="0" indent="0">
              <a:buNone/>
            </a:pPr>
            <a:r>
              <a:rPr lang="sl-SI" b="1" dirty="0">
                <a:latin typeface="Courier New" panose="02070309020205020404" pitchFamily="49" charset="0"/>
                <a:cs typeface="Courier New" panose="02070309020205020404" pitchFamily="49" charset="0"/>
              </a:rPr>
              <a:t>  # Postavimo se v levi spodnji kot</a:t>
            </a:r>
          </a:p>
          <a:p>
            <a:pPr marL="0" indent="0">
              <a:buNone/>
            </a:pPr>
            <a:r>
              <a:rPr lang="sl-SI" b="1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 marL="0" indent="0">
              <a:buNone/>
            </a:pPr>
            <a:endParaRPr lang="sl-SI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l-SI" b="1" dirty="0">
                <a:latin typeface="Courier New" panose="02070309020205020404" pitchFamily="49" charset="0"/>
                <a:cs typeface="Courier New" panose="02070309020205020404" pitchFamily="49" charset="0"/>
              </a:rPr>
              <a:t>  # Pokosimo prvi stolpec</a:t>
            </a:r>
          </a:p>
          <a:p>
            <a:pPr marL="0" indent="0">
              <a:buNone/>
            </a:pPr>
            <a:r>
              <a:rPr lang="sl-SI" b="1" dirty="0">
                <a:latin typeface="Courier New" panose="02070309020205020404" pitchFamily="49" charset="0"/>
                <a:cs typeface="Courier New" panose="02070309020205020404" pitchFamily="49" charset="0"/>
              </a:rPr>
              <a:t>  ...</a:t>
            </a:r>
          </a:p>
          <a:p>
            <a:pPr marL="0" indent="0">
              <a:buNone/>
            </a:pPr>
            <a:endParaRPr lang="sl-SI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l-SI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sl-SI" b="1" dirty="0">
                <a:solidFill>
                  <a:srgbClr val="FFC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while kosilnica.x &lt; n:</a:t>
            </a:r>
          </a:p>
          <a:p>
            <a:pPr marL="0" indent="0">
              <a:buNone/>
            </a:pPr>
            <a:r>
              <a:rPr lang="sl-SI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Postavimo se na spodnje polje naslednjega stolpca</a:t>
            </a:r>
          </a:p>
          <a:p>
            <a:pPr marL="0" indent="0">
              <a:buNone/>
            </a:pPr>
            <a:r>
              <a:rPr lang="sl-SI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 marL="0" indent="0">
              <a:buNone/>
            </a:pPr>
            <a:endParaRPr lang="sl-SI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l-SI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Pokosimo stolpec</a:t>
            </a:r>
          </a:p>
          <a:p>
            <a:pPr marL="0" indent="0">
              <a:buNone/>
            </a:pPr>
            <a:r>
              <a:rPr lang="sl-SI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  <a:p>
            <a:pPr marL="0" indent="0">
              <a:buNone/>
            </a:pPr>
            <a:endParaRPr lang="sl-SI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sl-SI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# Koraka 3 in 4 ponavljamo, dokler ne pridemo do desnega roba</a:t>
            </a:r>
          </a:p>
          <a:p>
            <a:pPr marL="0" indent="0">
              <a:buNone/>
            </a:pPr>
            <a:endParaRPr lang="sl-SI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729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866D-A7E6-8E4E-3064-AB8BA149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Nov stvarni problem – z okvaro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8D39F-706A-402D-F3E1-F1B9A564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770"/>
            <a:ext cx="4577217" cy="4588193"/>
          </a:xfrm>
        </p:spPr>
        <p:txBody>
          <a:bodyPr>
            <a:normAutofit/>
          </a:bodyPr>
          <a:lstStyle/>
          <a:p>
            <a:r>
              <a:rPr lang="sl-SI" dirty="0"/>
              <a:t>Peter Zmeda želi pokositi travnik za hišo. Njegova kosilnica je označena vijolično.</a:t>
            </a:r>
          </a:p>
          <a:p>
            <a:r>
              <a:rPr lang="sl-SI" dirty="0"/>
              <a:t>Kosilnica ima prestavo za premikanje naprej, za premikanje nazaj in volan, s katerim lahko kosilnico obrne za 90</a:t>
            </a:r>
            <a:r>
              <a:rPr lang="sl-SI" baseline="30000" dirty="0"/>
              <a:t>o</a:t>
            </a:r>
            <a:r>
              <a:rPr lang="sl-SI" dirty="0"/>
              <a:t> v desno, </a:t>
            </a:r>
            <a:r>
              <a:rPr lang="sl-SI" dirty="0">
                <a:solidFill>
                  <a:srgbClr val="FFC000"/>
                </a:solidFill>
              </a:rPr>
              <a:t>ki pa je žal pokvarjen</a:t>
            </a:r>
            <a:r>
              <a:rPr lang="sl-SI" dirty="0"/>
              <a:t>.</a:t>
            </a:r>
          </a:p>
          <a:p>
            <a:r>
              <a:rPr lang="sl-SI" dirty="0"/>
              <a:t>Opišite, kako naj Peter vozi kosilnico, da bo pokosil celo trato.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AECA3-6795-C1DE-7A33-22E9F547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8F26-31C1-3C75-2592-8ED4F5D0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4069-6DC5-3C42-9D21-3FEA0E41D8F8}" type="slidenum">
              <a:rPr lang="sl-SI" smtClean="0"/>
              <a:t>16</a:t>
            </a:fld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C2001BD-C5BC-A94D-671D-DA8545DE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Od problema do programa</a:t>
            </a:r>
          </a:p>
        </p:txBody>
      </p:sp>
      <p:graphicFrame>
        <p:nvGraphicFramePr>
          <p:cNvPr id="5" name="Table 6">
            <a:extLst>
              <a:ext uri="{FF2B5EF4-FFF2-40B4-BE49-F238E27FC236}">
                <a16:creationId xmlns:a16="http://schemas.microsoft.com/office/drawing/2014/main" id="{15AC16A5-421A-0662-7D79-68B01BAE3281}"/>
              </a:ext>
            </a:extLst>
          </p:cNvPr>
          <p:cNvGraphicFramePr>
            <a:graphicFrameLocks noGrp="1"/>
          </p:cNvGraphicFramePr>
          <p:nvPr/>
        </p:nvGraphicFramePr>
        <p:xfrm>
          <a:off x="5863121" y="2160905"/>
          <a:ext cx="4073160" cy="1854200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581880">
                  <a:extLst>
                    <a:ext uri="{9D8B030D-6E8A-4147-A177-3AD203B41FA5}">
                      <a16:colId xmlns:a16="http://schemas.microsoft.com/office/drawing/2014/main" val="1796675881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1575517002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605442214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439864706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3902387711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1190166901"/>
                    </a:ext>
                  </a:extLst>
                </a:gridCol>
                <a:gridCol w="581880">
                  <a:extLst>
                    <a:ext uri="{9D8B030D-6E8A-4147-A177-3AD203B41FA5}">
                      <a16:colId xmlns:a16="http://schemas.microsoft.com/office/drawing/2014/main" val="380430998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463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29501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89128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409054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sl-SI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66007070"/>
                  </a:ext>
                </a:extLst>
              </a:tr>
            </a:tbl>
          </a:graphicData>
        </a:graphic>
      </p:graphicFrame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7FC2B0-3EED-AE56-E240-6518A92B50B1}"/>
              </a:ext>
            </a:extLst>
          </p:cNvPr>
          <p:cNvSpPr txBox="1">
            <a:spLocks/>
          </p:cNvSpPr>
          <p:nvPr/>
        </p:nvSpPr>
        <p:spPr>
          <a:xfrm>
            <a:off x="5863121" y="4582758"/>
            <a:ext cx="5170750" cy="1594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l-SI" dirty="0"/>
              <a:t>Ali sploh lahko pokosi?</a:t>
            </a:r>
          </a:p>
          <a:p>
            <a:r>
              <a:rPr lang="sl-SI" dirty="0"/>
              <a:t>Dokažite svojo izjavo.</a:t>
            </a:r>
          </a:p>
        </p:txBody>
      </p:sp>
    </p:spTree>
    <p:extLst>
      <p:ext uri="{BB962C8B-B14F-4D97-AF65-F5344CB8AC3E}">
        <p14:creationId xmlns:p14="http://schemas.microsoft.com/office/powerpoint/2010/main" val="386966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675734-666B-47D6-46E1-87CB3B9D5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036" y="849857"/>
            <a:ext cx="7772400" cy="5492373"/>
          </a:xfrm>
          <a:prstGeom prst="rect">
            <a:avLst/>
          </a:prstGeo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 rot="16200000">
            <a:off x="-1753398" y="3522611"/>
            <a:ext cx="4809650" cy="855289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EBEBEB"/>
                </a:solidFill>
              </a:rPr>
              <a:t>Modeliranje poti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ECF4D-3F5C-7247-8A72-43862D99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17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A74162-51DE-984F-8E9F-279712C2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</a:rPr>
              <a:t>Od problema do programa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7358BB9-1A46-06BF-839E-06A2F9F4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4581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F60687-A049-F930-E7C1-20B0B22BA6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3949" y="1189414"/>
            <a:ext cx="7772400" cy="4938816"/>
          </a:xfrm>
          <a:prstGeom prst="rect">
            <a:avLst/>
          </a:prstGeo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 rot="16200000">
            <a:off x="-1753398" y="3522611"/>
            <a:ext cx="4809650" cy="855289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EBEBEB"/>
                </a:solidFill>
              </a:rPr>
              <a:t>In celotna rešitev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ECF4D-3F5C-7247-8A72-43862D99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18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A74162-51DE-984F-8E9F-279712C2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</a:rPr>
              <a:t>Od problema do programa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7358BB9-1A46-06BF-839E-06A2F9F4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72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 rot="16200000">
            <a:off x="-1767912" y="3522611"/>
            <a:ext cx="4809650" cy="855289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EBEBEB"/>
                </a:solidFill>
              </a:rPr>
              <a:t>Stvarni/avtentični</a:t>
            </a:r>
            <a:br>
              <a:rPr lang="sl-SI" dirty="0">
                <a:solidFill>
                  <a:srgbClr val="EBEBEB"/>
                </a:solidFill>
              </a:rPr>
            </a:br>
            <a:r>
              <a:rPr lang="sl-SI" dirty="0">
                <a:solidFill>
                  <a:srgbClr val="EBEBEB"/>
                </a:solidFill>
              </a:rPr>
              <a:t>problem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ECF4D-3F5C-7247-8A72-43862D99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A74162-51DE-984F-8E9F-279712C2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</a:rPr>
              <a:t>Od problema do programa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10F2CAC-9B7F-D40E-33FA-939E1DEB2E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730" y="862706"/>
            <a:ext cx="7772400" cy="5492373"/>
          </a:xfrm>
          <a:prstGeom prst="rect">
            <a:avLst/>
          </a:prstGeom>
        </p:spPr>
      </p:pic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1C7F54AB-3958-DB97-22D3-79612E209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503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9D3294-735B-E84C-5F60-48FA5FE999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419" y="841823"/>
            <a:ext cx="7772400" cy="5492373"/>
          </a:xfrm>
          <a:prstGeom prst="rect">
            <a:avLst/>
          </a:prstGeo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 rot="16200000">
            <a:off x="-1753398" y="3522611"/>
            <a:ext cx="4809650" cy="855289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EBEBEB"/>
                </a:solidFill>
              </a:rPr>
              <a:t>Program kot rešitev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ECF4D-3F5C-7247-8A72-43862D99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A74162-51DE-984F-8E9F-279712C2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</a:rPr>
              <a:t>Od problema do programa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1930D8DF-3227-A424-D548-ACAE87F75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204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9874E8-9C07-BB0C-21F5-7330384DC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037" y="849859"/>
            <a:ext cx="7772400" cy="5492373"/>
          </a:xfrm>
          <a:prstGeom prst="rect">
            <a:avLst/>
          </a:prstGeo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 rot="16200000">
            <a:off x="-1753398" y="3522611"/>
            <a:ext cx="4809650" cy="855289"/>
          </a:xfrm>
        </p:spPr>
        <p:txBody>
          <a:bodyPr>
            <a:normAutofit fontScale="90000"/>
          </a:bodyPr>
          <a:lstStyle/>
          <a:p>
            <a:r>
              <a:rPr lang="sl-SI" dirty="0">
                <a:solidFill>
                  <a:srgbClr val="EBEBEB"/>
                </a:solidFill>
              </a:rPr>
              <a:t>Kako do programa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ECF4D-3F5C-7247-8A72-43862D99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A74162-51DE-984F-8E9F-279712C2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</a:rPr>
              <a:t>Od problema do programa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860A3-EEF0-4080-B2E5-75F777699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129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D675734-666B-47D6-46E1-87CB3B9D5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2036" y="849857"/>
            <a:ext cx="7772400" cy="5492373"/>
          </a:xfrm>
          <a:prstGeom prst="rect">
            <a:avLst/>
          </a:prstGeom>
        </p:spPr>
      </p:pic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 rot="16200000">
            <a:off x="-1753398" y="3522611"/>
            <a:ext cx="4809650" cy="855289"/>
          </a:xfrm>
        </p:spPr>
        <p:txBody>
          <a:bodyPr>
            <a:normAutofit/>
          </a:bodyPr>
          <a:lstStyle/>
          <a:p>
            <a:r>
              <a:rPr lang="sl-SI" dirty="0">
                <a:solidFill>
                  <a:srgbClr val="EBEBEB"/>
                </a:solidFill>
              </a:rPr>
              <a:t>Model računanja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FECF4D-3F5C-7247-8A72-43862D99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57F1E4F-1CFF-5643-939E-02111984F565}" type="slidenum">
              <a:rPr lang="en-US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A74162-51DE-984F-8E9F-279712C2FA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6914" y="6355080"/>
            <a:ext cx="4206240" cy="304801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>
                <a:solidFill>
                  <a:srgbClr val="FFFFFF">
                    <a:alpha val="60000"/>
                  </a:srgbClr>
                </a:solidFill>
              </a:rPr>
              <a:t>Od problema do programa</a:t>
            </a:r>
            <a:endParaRPr lang="en-US" dirty="0">
              <a:solidFill>
                <a:srgbClr val="FFFFFF">
                  <a:alpha val="60000"/>
                </a:srgbClr>
              </a:solidFill>
            </a:endParaRP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7358BB9-1A46-06BF-839E-06A2F9F40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37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866D-A7E6-8E4E-3064-AB8BA149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Zakaj model računanja?</a:t>
            </a:r>
            <a:endParaRPr lang="sl-SI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8D39F-706A-402D-F3E1-F1B9A564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770"/>
            <a:ext cx="10515600" cy="4588193"/>
          </a:xfrm>
        </p:spPr>
        <p:txBody>
          <a:bodyPr>
            <a:normAutofit/>
          </a:bodyPr>
          <a:lstStyle/>
          <a:p>
            <a:r>
              <a:rPr lang="sl-SI" dirty="0"/>
              <a:t>nek splošnejši pogled na konkretni računalnik</a:t>
            </a:r>
          </a:p>
          <a:p>
            <a:r>
              <a:rPr lang="sl-SI" dirty="0"/>
              <a:t>neodvisnost od digitalne tehnologije</a:t>
            </a:r>
          </a:p>
          <a:p>
            <a:r>
              <a:rPr lang="sl-SI" dirty="0"/>
              <a:t>neodvisnost od konkretnega programskega jezika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>
                <a:solidFill>
                  <a:srgbClr val="FFC000"/>
                </a:solidFill>
              </a:rPr>
              <a:t>iz zornega kota programa, ki rešuje stvarni problem</a:t>
            </a:r>
          </a:p>
          <a:p>
            <a:endParaRPr lang="sl-SI" dirty="0">
              <a:solidFill>
                <a:srgbClr val="FFC000"/>
              </a:solidFill>
            </a:endParaRPr>
          </a:p>
          <a:p>
            <a:endParaRPr lang="sl-SI" dirty="0">
              <a:solidFill>
                <a:srgbClr val="FFC000"/>
              </a:solidFill>
            </a:endParaRPr>
          </a:p>
          <a:p>
            <a:r>
              <a:rPr lang="sl-SI" dirty="0">
                <a:solidFill>
                  <a:srgbClr val="FFC000"/>
                </a:solidFill>
              </a:rPr>
              <a:t>... vendar ...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AECA3-6795-C1DE-7A33-22E9F547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sl-S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8F26-31C1-3C75-2592-8ED4F5D0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4069-6DC5-3C42-9D21-3FEA0E41D8F8}" type="slidenum">
              <a:rPr lang="sl-SI" smtClean="0"/>
              <a:t>6</a:t>
            </a:fld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C2001BD-C5BC-A94D-671D-DA8545DE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Od problema do programa</a:t>
            </a:r>
          </a:p>
        </p:txBody>
      </p:sp>
    </p:spTree>
    <p:extLst>
      <p:ext uri="{BB962C8B-B14F-4D97-AF65-F5344CB8AC3E}">
        <p14:creationId xmlns:p14="http://schemas.microsoft.com/office/powerpoint/2010/main" val="371748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866D-A7E6-8E4E-3064-AB8BA149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Računalništvo in informatika</a:t>
            </a:r>
            <a:endParaRPr lang="sl-SI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8D39F-706A-402D-F3E1-F1B9A564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770"/>
            <a:ext cx="10515600" cy="45881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i="1" dirty="0"/>
              <a:t>RIN </a:t>
            </a:r>
            <a:r>
              <a:rPr lang="sl-SI" b="1" i="1" dirty="0"/>
              <a:t>temeljna znanstvena veda</a:t>
            </a:r>
            <a:r>
              <a:rPr lang="sl-SI" i="1" dirty="0"/>
              <a:t>, ki preučuje dejavnost, katera zahteva, ima koristi ali je povezana </a:t>
            </a:r>
            <a:r>
              <a:rPr lang="sl-SI" b="1" i="1" dirty="0"/>
              <a:t>z ustvarjanjem in uporabo digitalnih naprav</a:t>
            </a:r>
            <a:r>
              <a:rPr lang="sl-SI" i="1" dirty="0"/>
              <a:t>. Vključuje </a:t>
            </a:r>
            <a:r>
              <a:rPr lang="sl-SI" i="1" u="sng" dirty="0"/>
              <a:t>načrtovanje in izdelavo sistemov</a:t>
            </a:r>
            <a:r>
              <a:rPr lang="sl-SI" i="1" dirty="0"/>
              <a:t> strojne in programske opreme; </a:t>
            </a:r>
            <a:r>
              <a:rPr lang="sl-SI" i="1" u="sng" dirty="0"/>
              <a:t>obdelavo, strukturiranje in upravljanje</a:t>
            </a:r>
            <a:r>
              <a:rPr lang="sl-SI" i="1" dirty="0"/>
              <a:t> različnih vrst </a:t>
            </a:r>
            <a:r>
              <a:rPr lang="sl-SI" i="1" u="sng" dirty="0"/>
              <a:t>informacij</a:t>
            </a:r>
            <a:r>
              <a:rPr lang="sl-SI" i="1" dirty="0"/>
              <a:t>; </a:t>
            </a:r>
            <a:r>
              <a:rPr lang="sl-SI" b="1" i="1" u="sng" dirty="0">
                <a:solidFill>
                  <a:srgbClr val="FFFF00"/>
                </a:solidFill>
              </a:rPr>
              <a:t>reševanje problemov</a:t>
            </a:r>
            <a:r>
              <a:rPr lang="sl-SI" b="1" i="1" dirty="0">
                <a:solidFill>
                  <a:srgbClr val="FFFF00"/>
                </a:solidFill>
              </a:rPr>
              <a:t> z </a:t>
            </a:r>
            <a:r>
              <a:rPr lang="sl-SI" b="1" i="1" u="sng" dirty="0">
                <a:solidFill>
                  <a:srgbClr val="FFC000"/>
                </a:solidFill>
              </a:rPr>
              <a:t>iskanjem rešitev za probleme</a:t>
            </a:r>
            <a:r>
              <a:rPr lang="sl-SI" b="1" i="1" dirty="0">
                <a:solidFill>
                  <a:srgbClr val="FFFF00"/>
                </a:solidFill>
              </a:rPr>
              <a:t> ali z </a:t>
            </a:r>
            <a:r>
              <a:rPr lang="sl-SI" b="1" i="1" u="sng" dirty="0">
                <a:solidFill>
                  <a:srgbClr val="FF0000"/>
                </a:solidFill>
              </a:rPr>
              <a:t>dokazovanjem</a:t>
            </a:r>
            <a:r>
              <a:rPr lang="sl-SI" b="1" i="1" dirty="0">
                <a:solidFill>
                  <a:srgbClr val="FF0000"/>
                </a:solidFill>
              </a:rPr>
              <a:t>, da </a:t>
            </a:r>
            <a:r>
              <a:rPr lang="sl-SI" b="1" i="1" u="sng" dirty="0">
                <a:solidFill>
                  <a:srgbClr val="FF0000"/>
                </a:solidFill>
              </a:rPr>
              <a:t>rešitev ne obstaja</a:t>
            </a:r>
            <a:r>
              <a:rPr lang="sl-SI" i="1" dirty="0"/>
              <a:t>; </a:t>
            </a:r>
            <a:r>
              <a:rPr lang="sl-SI" i="1" u="sng" dirty="0"/>
              <a:t>omogočanje</a:t>
            </a:r>
            <a:r>
              <a:rPr lang="sl-SI" i="1" dirty="0"/>
              <a:t>, da se računalniški </a:t>
            </a:r>
            <a:r>
              <a:rPr lang="sl-SI" i="1" u="sng" dirty="0"/>
              <a:t>sistemi obnašajo inteligentno</a:t>
            </a:r>
            <a:r>
              <a:rPr lang="sl-SI" i="1" dirty="0"/>
              <a:t>; ustvarjanje in uporabo </a:t>
            </a:r>
            <a:r>
              <a:rPr lang="sl-SI" i="1" u="sng" dirty="0"/>
              <a:t>komunikacijskih</a:t>
            </a:r>
            <a:r>
              <a:rPr lang="sl-SI" i="1" dirty="0"/>
              <a:t> in </a:t>
            </a:r>
            <a:r>
              <a:rPr lang="sl-SI" i="1" u="sng" dirty="0"/>
              <a:t>razvedrilnih medijev</a:t>
            </a:r>
            <a:r>
              <a:rPr lang="sl-SI" i="1" dirty="0"/>
              <a:t>; ter iskanje in zbiranje informacij, ki so pomembne za kateri koli namen. Kot </a:t>
            </a:r>
            <a:r>
              <a:rPr lang="sl-SI" b="1" i="1" dirty="0"/>
              <a:t>splošnoizobraževalni predmet</a:t>
            </a:r>
            <a:r>
              <a:rPr lang="sl-SI" i="1" dirty="0"/>
              <a:t> je usmerjen v pridobivanje in razvijanje temeljnih znanj računalništva in informatike ter spretnosti in oblikovanju stališč in odnosa, kar učencem </a:t>
            </a:r>
            <a:r>
              <a:rPr lang="sl-SI" b="1" i="1" dirty="0"/>
              <a:t>omogočajo aktivno in odgovorno življenje oziroma delovanje v sodobni družbi</a:t>
            </a:r>
            <a:r>
              <a:rPr lang="sl-SI" i="1" dirty="0"/>
              <a:t> (npr. reševanje problemov, argumentirano, kritično presojanje itd.).</a:t>
            </a:r>
          </a:p>
          <a:p>
            <a:pPr marL="0" indent="0" algn="r">
              <a:buNone/>
            </a:pPr>
            <a:r>
              <a:rPr lang="sl-SI" sz="1900" dirty="0"/>
              <a:t>(ACM, Paradigms for Global Computing Education)</a:t>
            </a:r>
            <a:endParaRPr lang="sl-S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AECA3-6795-C1DE-7A33-22E9F547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8F26-31C1-3C75-2592-8ED4F5D0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4069-6DC5-3C42-9D21-3FEA0E41D8F8}" type="slidenum">
              <a:rPr lang="sl-SI" smtClean="0"/>
              <a:t>7</a:t>
            </a:fld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C2001BD-C5BC-A94D-671D-DA8545DE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Od problema do programa</a:t>
            </a:r>
          </a:p>
        </p:txBody>
      </p:sp>
    </p:spTree>
    <p:extLst>
      <p:ext uri="{BB962C8B-B14F-4D97-AF65-F5344CB8AC3E}">
        <p14:creationId xmlns:p14="http://schemas.microsoft.com/office/powerpoint/2010/main" val="1851234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866D-A7E6-8E4E-3064-AB8BA149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tx1">
                    <a:lumMod val="95000"/>
                    <a:lumOff val="5000"/>
                  </a:schemeClr>
                </a:solidFill>
              </a:rPr>
              <a:t>Model računanja</a:t>
            </a:r>
            <a:endParaRPr lang="sl-SI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8D39F-706A-402D-F3E1-F1B9A564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770"/>
            <a:ext cx="10515600" cy="4588193"/>
          </a:xfrm>
        </p:spPr>
        <p:txBody>
          <a:bodyPr>
            <a:normAutofit/>
          </a:bodyPr>
          <a:lstStyle/>
          <a:p>
            <a:r>
              <a:rPr lang="sl-SI" dirty="0"/>
              <a:t>implementacija: odmik od konkretne digitalne tehnologije</a:t>
            </a:r>
          </a:p>
          <a:p>
            <a:r>
              <a:rPr lang="sl-SI" dirty="0"/>
              <a:t>neizvedljivost: preprostost, da se poenostavi dokazovanje</a:t>
            </a:r>
          </a:p>
          <a:p>
            <a:pPr marL="0" indent="0">
              <a:buNone/>
            </a:pPr>
            <a:endParaRPr lang="sl-SI" dirty="0"/>
          </a:p>
          <a:p>
            <a:pPr marL="0" indent="0">
              <a:buNone/>
            </a:pPr>
            <a:r>
              <a:rPr lang="sl-SI" dirty="0"/>
              <a:t>Primeri modelov:</a:t>
            </a:r>
          </a:p>
          <a:p>
            <a:r>
              <a:rPr lang="sl-SI" dirty="0"/>
              <a:t>Turingov stroj</a:t>
            </a:r>
          </a:p>
          <a:p>
            <a:r>
              <a:rPr lang="sl-SI" dirty="0"/>
              <a:t>skladovni stroj</a:t>
            </a:r>
          </a:p>
          <a:p>
            <a:r>
              <a:rPr lang="sl-SI" dirty="0"/>
              <a:t>končni avtomat</a:t>
            </a:r>
          </a:p>
          <a:p>
            <a:r>
              <a:rPr lang="sl-SI" dirty="0"/>
              <a:t>stroj z naključnim dostopom do pomnilnika (RAM)</a:t>
            </a:r>
          </a:p>
          <a:p>
            <a:r>
              <a:rPr lang="sl-SI" dirty="0"/>
              <a:t>...</a:t>
            </a:r>
          </a:p>
          <a:p>
            <a:r>
              <a:rPr lang="sl-SI" dirty="0"/>
              <a:t>nabor koščkov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AECA3-6795-C1DE-7A33-22E9F547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8F26-31C1-3C75-2592-8ED4F5D0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4069-6DC5-3C42-9D21-3FEA0E41D8F8}" type="slidenum">
              <a:rPr lang="sl-SI" smtClean="0"/>
              <a:t>8</a:t>
            </a:fld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C2001BD-C5BC-A94D-671D-DA8545DE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Od problema do programa</a:t>
            </a:r>
          </a:p>
        </p:txBody>
      </p:sp>
    </p:spTree>
    <p:extLst>
      <p:ext uri="{BB962C8B-B14F-4D97-AF65-F5344CB8AC3E}">
        <p14:creationId xmlns:p14="http://schemas.microsoft.com/office/powerpoint/2010/main" val="6942715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8866D-A7E6-8E4E-3064-AB8BA149E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Nov stvarni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F8D39F-706A-402D-F3E1-F1B9A564D8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88770"/>
            <a:ext cx="3454101" cy="4588193"/>
          </a:xfrm>
        </p:spPr>
        <p:txBody>
          <a:bodyPr>
            <a:normAutofit/>
          </a:bodyPr>
          <a:lstStyle/>
          <a:p>
            <a:r>
              <a:rPr lang="sl-SI" dirty="0"/>
              <a:t>Peter Zmeda želi pokositi travnik za hišo. Njegova kosilnica je označena vijolično.</a:t>
            </a:r>
          </a:p>
          <a:p>
            <a:r>
              <a:rPr lang="sl-SI" dirty="0"/>
              <a:t>Kosilnica ima prestavo za premikanje naprej, za premikanje nazaj in volan, s katerim lahko kosilnico obrne za 90</a:t>
            </a:r>
            <a:r>
              <a:rPr lang="sl-SI" baseline="30000" dirty="0"/>
              <a:t>o</a:t>
            </a:r>
            <a:r>
              <a:rPr lang="sl-SI" dirty="0"/>
              <a:t> v desno.</a:t>
            </a:r>
          </a:p>
          <a:p>
            <a:r>
              <a:rPr lang="sl-SI" dirty="0"/>
              <a:t>Opišite, kako naj Peter vozi kosilnico, da bo pokosil celo trato.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AECA3-6795-C1DE-7A33-22E9F547A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NAPOJ MINUT, delavnica 2023</a:t>
            </a: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98F26-31C1-3C75-2592-8ED4F5D05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B04069-6DC5-3C42-9D21-3FEA0E41D8F8}" type="slidenum">
              <a:rPr lang="sl-SI" smtClean="0"/>
              <a:t>9</a:t>
            </a:fld>
            <a:endParaRPr lang="sl-SI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C2001BD-C5BC-A94D-671D-DA8545DE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Od problema do programa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07FC2B0-3EED-AE56-E240-6518A92B50B1}"/>
              </a:ext>
            </a:extLst>
          </p:cNvPr>
          <p:cNvSpPr txBox="1">
            <a:spLocks/>
          </p:cNvSpPr>
          <p:nvPr/>
        </p:nvSpPr>
        <p:spPr>
          <a:xfrm>
            <a:off x="4445600" y="4582758"/>
            <a:ext cx="6588271" cy="1594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sl-SI" dirty="0"/>
              <a:t>Trato modeliramo kot ...</a:t>
            </a:r>
          </a:p>
          <a:p>
            <a:r>
              <a:rPr lang="sl-SI" dirty="0"/>
              <a:t>Kosilnico modeliramo kot ...</a:t>
            </a:r>
          </a:p>
          <a:p>
            <a:r>
              <a:rPr lang="sl-SI" dirty="0"/>
              <a:t>Premike modeliramo kot ...</a:t>
            </a:r>
          </a:p>
        </p:txBody>
      </p:sp>
      <p:pic>
        <p:nvPicPr>
          <p:cNvPr id="1026" name="Picture 2" descr="Bird's Eye View Of A Soccer Field · Free Stock Photo">
            <a:extLst>
              <a:ext uri="{FF2B5EF4-FFF2-40B4-BE49-F238E27FC236}">
                <a16:creationId xmlns:a16="http://schemas.microsoft.com/office/drawing/2014/main" id="{8FF575C7-3D8E-7DAE-1F7F-2AE89405D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7086" y="1281055"/>
            <a:ext cx="4861615" cy="324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01CC55D-810D-484D-634A-4F30DBBCA9D2}"/>
              </a:ext>
            </a:extLst>
          </p:cNvPr>
          <p:cNvSpPr/>
          <p:nvPr/>
        </p:nvSpPr>
        <p:spPr>
          <a:xfrm>
            <a:off x="6096000" y="3496234"/>
            <a:ext cx="132678" cy="139849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9873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990</TotalTime>
  <Words>747</Words>
  <Application>Microsoft Macintosh PowerPoint</Application>
  <PresentationFormat>Widescreen</PresentationFormat>
  <Paragraphs>139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Century Gothic</vt:lpstr>
      <vt:lpstr>Courier New</vt:lpstr>
      <vt:lpstr>Wingdings 3</vt:lpstr>
      <vt:lpstr>Ion</vt:lpstr>
      <vt:lpstr>Od problema ...      ... do programa</vt:lpstr>
      <vt:lpstr>Stvarni/avtentični problem</vt:lpstr>
      <vt:lpstr>Program kot rešitev</vt:lpstr>
      <vt:lpstr>Kako do programa</vt:lpstr>
      <vt:lpstr>Model računanja</vt:lpstr>
      <vt:lpstr>Zakaj model računanja?</vt:lpstr>
      <vt:lpstr>Računalništvo in informatika</vt:lpstr>
      <vt:lpstr>Model računanja</vt:lpstr>
      <vt:lpstr>Nov stvarni problem</vt:lpstr>
      <vt:lpstr>Modeliranje problema</vt:lpstr>
      <vt:lpstr>Nov stvarni problem – modeliran</vt:lpstr>
      <vt:lpstr>Načrtovanje rešitve algoritma</vt:lpstr>
      <vt:lpstr>Algoritem za rešitev</vt:lpstr>
      <vt:lpstr>Kodiranje algoritma</vt:lpstr>
      <vt:lpstr>Kodiranje algoritma</vt:lpstr>
      <vt:lpstr>Nov stvarni problem – z okvaro</vt:lpstr>
      <vt:lpstr>Modeliranje poti</vt:lpstr>
      <vt:lpstr>In celotna rešitev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PREDSTAVITEV</dc:title>
  <dc:creator>Brodnik, Andrej</dc:creator>
  <cp:lastModifiedBy>Brodnik, Andrej</cp:lastModifiedBy>
  <cp:revision>137</cp:revision>
  <dcterms:created xsi:type="dcterms:W3CDTF">2022-08-22T22:19:53Z</dcterms:created>
  <dcterms:modified xsi:type="dcterms:W3CDTF">2023-07-04T20:41:25Z</dcterms:modified>
</cp:coreProperties>
</file>