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8"/>
  </p:notesMasterIdLst>
  <p:sldIdLst>
    <p:sldId id="256" r:id="rId2"/>
    <p:sldId id="338" r:id="rId3"/>
    <p:sldId id="345" r:id="rId4"/>
    <p:sldId id="344" r:id="rId5"/>
    <p:sldId id="269"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346" r:id="rId25"/>
    <p:sldId id="354" r:id="rId26"/>
    <p:sldId id="29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197"/>
  </p:normalViewPr>
  <p:slideViewPr>
    <p:cSldViewPr snapToGrid="0">
      <p:cViewPr varScale="1">
        <p:scale>
          <a:sx n="119" d="100"/>
          <a:sy n="119" d="100"/>
        </p:scale>
        <p:origin x="2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13E99-DD95-EC4B-95D2-3C8B024D26CD}" type="datetimeFigureOut">
              <a:rPr lang="sl-SI" smtClean="0"/>
              <a:t>5. 07. 23</a:t>
            </a:fld>
            <a:endParaRPr lang="sl-S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2C8A4A-E5BA-354D-AC68-11656F5CC6C3}" type="slidenum">
              <a:rPr lang="sl-SI" smtClean="0"/>
              <a:t>‹#›</a:t>
            </a:fld>
            <a:endParaRPr lang="sl-SI"/>
          </a:p>
        </p:txBody>
      </p:sp>
    </p:spTree>
    <p:extLst>
      <p:ext uri="{BB962C8B-B14F-4D97-AF65-F5344CB8AC3E}">
        <p14:creationId xmlns:p14="http://schemas.microsoft.com/office/powerpoint/2010/main" val="4156890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Temeljna znanja RIN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Temeljna znanja RIN</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Temeljna znanja RIN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Temeljna znanja RIN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Temeljna znanja RIN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dirty="0"/>
          </a:p>
        </p:txBody>
      </p:sp>
      <p:sp>
        <p:nvSpPr>
          <p:cNvPr id="4" name="Footer Placeholder 4"/>
          <p:cNvSpPr>
            <a:spLocks noGrp="1"/>
          </p:cNvSpPr>
          <p:nvPr>
            <p:ph type="ftr" sz="quarter" idx="11"/>
          </p:nvPr>
        </p:nvSpPr>
        <p:spPr/>
        <p:txBody>
          <a:bodyPr/>
          <a:lstStyle/>
          <a:p>
            <a:r>
              <a:rPr lang="en-US"/>
              <a:t>Temeljna znanja RIN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dirty="0"/>
          </a:p>
        </p:txBody>
      </p:sp>
      <p:sp>
        <p:nvSpPr>
          <p:cNvPr id="4" name="Footer Placeholder 4"/>
          <p:cNvSpPr>
            <a:spLocks noGrp="1"/>
          </p:cNvSpPr>
          <p:nvPr>
            <p:ph type="ftr" sz="quarter" idx="11"/>
          </p:nvPr>
        </p:nvSpPr>
        <p:spPr/>
        <p:txBody>
          <a:bodyPr/>
          <a:lstStyle/>
          <a:p>
            <a:r>
              <a:rPr lang="en-US"/>
              <a:t>Temeljna znanja RIN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Temeljna znanja RIN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Temeljna znanja RIN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653102" y="217693"/>
            <a:ext cx="10014236" cy="761926"/>
          </a:xfrm>
          <a:prstGeom prst="rect">
            <a:avLst/>
          </a:prstGeom>
          <a:noFill/>
          <a:ln w="0">
            <a:noFill/>
          </a:ln>
        </p:spPr>
        <p:txBody>
          <a:bodyPr lIns="0" tIns="0" rIns="0" bIns="0" anchor="ctr">
            <a:noAutofit/>
          </a:bodyPr>
          <a:lstStyle/>
          <a:p>
            <a:pPr algn="ctr">
              <a:buNone/>
            </a:pPr>
            <a:endParaRPr lang="sl-SI" sz="3265" b="0" strike="noStrike" spc="-1">
              <a:solidFill>
                <a:srgbClr val="FF6600"/>
              </a:solidFill>
              <a:latin typeface="Arial"/>
            </a:endParaRPr>
          </a:p>
        </p:txBody>
      </p:sp>
      <p:sp>
        <p:nvSpPr>
          <p:cNvPr id="48" name="PlaceHolder 2"/>
          <p:cNvSpPr>
            <a:spLocks noGrp="1"/>
          </p:cNvSpPr>
          <p:nvPr>
            <p:ph type="subTitle"/>
          </p:nvPr>
        </p:nvSpPr>
        <p:spPr>
          <a:xfrm>
            <a:off x="653103" y="1523852"/>
            <a:ext cx="10885039" cy="4789250"/>
          </a:xfrm>
          <a:prstGeom prst="rect">
            <a:avLst/>
          </a:prstGeom>
          <a:noFill/>
          <a:ln w="0">
            <a:noFill/>
          </a:ln>
        </p:spPr>
        <p:txBody>
          <a:bodyPr lIns="0" tIns="0" rIns="0" bIns="0" anchor="ctr">
            <a:noAutofit/>
          </a:bodyPr>
          <a:lstStyle/>
          <a:p>
            <a:pPr algn="ctr">
              <a:buNone/>
            </a:pPr>
            <a:endParaRPr lang="sl-SI" sz="3870" b="0" strike="noStrike" spc="-1">
              <a:highlight>
                <a:srgbClr val="FFFFFF"/>
              </a:highlight>
              <a:latin typeface="Arial"/>
            </a:endParaRPr>
          </a:p>
        </p:txBody>
      </p:sp>
      <p:sp>
        <p:nvSpPr>
          <p:cNvPr id="4" name="PlaceHolder 3"/>
          <p:cNvSpPr>
            <a:spLocks noGrp="1"/>
          </p:cNvSpPr>
          <p:nvPr>
            <p:ph type="ftr" idx="2"/>
          </p:nvPr>
        </p:nvSpPr>
        <p:spPr/>
        <p:txBody>
          <a:bodyPr/>
          <a:lstStyle/>
          <a:p>
            <a:r>
              <a:rPr lang="en-US"/>
              <a:t>Temeljna znanja RIN</a:t>
            </a:r>
            <a:endParaRPr/>
          </a:p>
        </p:txBody>
      </p:sp>
      <p:sp>
        <p:nvSpPr>
          <p:cNvPr id="5" name="PlaceHolder 4"/>
          <p:cNvSpPr>
            <a:spLocks noGrp="1"/>
          </p:cNvSpPr>
          <p:nvPr>
            <p:ph type="sldNum" idx="3"/>
          </p:nvPr>
        </p:nvSpPr>
        <p:spPr/>
        <p:txBody>
          <a:bodyPr/>
          <a:lstStyle/>
          <a:p>
            <a:fld id="{320FAB7D-937C-48D6-A504-DDF2709EA1C3}" type="slidenum">
              <a:t>‹#›</a:t>
            </a:fld>
            <a:endParaRPr/>
          </a:p>
        </p:txBody>
      </p:sp>
      <p:sp>
        <p:nvSpPr>
          <p:cNvPr id="6" name="PlaceHolder 5"/>
          <p:cNvSpPr>
            <a:spLocks noGrp="1"/>
          </p:cNvSpPr>
          <p:nvPr>
            <p:ph type="dt" idx="1"/>
          </p:nvPr>
        </p:nvSpPr>
        <p:spPr/>
        <p:txBody>
          <a:bodyPr/>
          <a:lstStyle/>
          <a:p>
            <a:endParaRPr/>
          </a:p>
        </p:txBody>
      </p:sp>
    </p:spTree>
    <p:extLst>
      <p:ext uri="{BB962C8B-B14F-4D97-AF65-F5344CB8AC3E}">
        <p14:creationId xmlns:p14="http://schemas.microsoft.com/office/powerpoint/2010/main" val="3387144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53102" y="217693"/>
            <a:ext cx="10014236" cy="761926"/>
          </a:xfrm>
          <a:prstGeom prst="rect">
            <a:avLst/>
          </a:prstGeom>
          <a:noFill/>
          <a:ln w="0">
            <a:noFill/>
          </a:ln>
        </p:spPr>
        <p:txBody>
          <a:bodyPr lIns="0" tIns="0" rIns="0" bIns="0" anchor="ctr">
            <a:noAutofit/>
          </a:bodyPr>
          <a:lstStyle/>
          <a:p>
            <a:pPr algn="ctr">
              <a:buNone/>
            </a:pPr>
            <a:endParaRPr lang="sl-SI" sz="3265" b="0" strike="noStrike" spc="-1">
              <a:solidFill>
                <a:srgbClr val="FF6600"/>
              </a:solidFill>
              <a:latin typeface="Arial"/>
            </a:endParaRPr>
          </a:p>
        </p:txBody>
      </p:sp>
      <p:sp>
        <p:nvSpPr>
          <p:cNvPr id="50" name="PlaceHolder 2"/>
          <p:cNvSpPr>
            <a:spLocks noGrp="1"/>
          </p:cNvSpPr>
          <p:nvPr>
            <p:ph/>
          </p:nvPr>
        </p:nvSpPr>
        <p:spPr>
          <a:xfrm>
            <a:off x="653103" y="1523852"/>
            <a:ext cx="10885039" cy="4789250"/>
          </a:xfrm>
          <a:prstGeom prst="rect">
            <a:avLst/>
          </a:prstGeom>
          <a:noFill/>
          <a:ln w="0">
            <a:noFill/>
          </a:ln>
        </p:spPr>
        <p:txBody>
          <a:bodyPr lIns="0" tIns="0" rIns="0" bIns="0" anchor="t">
            <a:normAutofit/>
          </a:bodyPr>
          <a:lstStyle/>
          <a:p>
            <a:endParaRPr lang="sl-SI" sz="2903" b="0" strike="noStrike" spc="-1">
              <a:latin typeface="Arial"/>
            </a:endParaRPr>
          </a:p>
        </p:txBody>
      </p:sp>
      <p:sp>
        <p:nvSpPr>
          <p:cNvPr id="4" name="PlaceHolder 3"/>
          <p:cNvSpPr>
            <a:spLocks noGrp="1"/>
          </p:cNvSpPr>
          <p:nvPr>
            <p:ph type="ftr" idx="2"/>
          </p:nvPr>
        </p:nvSpPr>
        <p:spPr/>
        <p:txBody>
          <a:bodyPr/>
          <a:lstStyle/>
          <a:p>
            <a:r>
              <a:rPr lang="en-US"/>
              <a:t>Temeljna znanja RIN</a:t>
            </a:r>
            <a:endParaRPr/>
          </a:p>
        </p:txBody>
      </p:sp>
      <p:sp>
        <p:nvSpPr>
          <p:cNvPr id="5" name="PlaceHolder 4"/>
          <p:cNvSpPr>
            <a:spLocks noGrp="1"/>
          </p:cNvSpPr>
          <p:nvPr>
            <p:ph type="sldNum" idx="3"/>
          </p:nvPr>
        </p:nvSpPr>
        <p:spPr/>
        <p:txBody>
          <a:bodyPr/>
          <a:lstStyle/>
          <a:p>
            <a:fld id="{256C2B21-B9E3-4612-81FF-495FF6B1C785}" type="slidenum">
              <a:t>‹#›</a:t>
            </a:fld>
            <a:endParaRPr/>
          </a:p>
        </p:txBody>
      </p:sp>
      <p:sp>
        <p:nvSpPr>
          <p:cNvPr id="6" name="PlaceHolder 5"/>
          <p:cNvSpPr>
            <a:spLocks noGrp="1"/>
          </p:cNvSpPr>
          <p:nvPr>
            <p:ph type="dt" idx="1"/>
          </p:nvPr>
        </p:nvSpPr>
        <p:spPr/>
        <p:txBody>
          <a:bodyPr/>
          <a:lstStyle/>
          <a:p>
            <a:endParaRPr/>
          </a:p>
        </p:txBody>
      </p:sp>
    </p:spTree>
    <p:extLst>
      <p:ext uri="{BB962C8B-B14F-4D97-AF65-F5344CB8AC3E}">
        <p14:creationId xmlns:p14="http://schemas.microsoft.com/office/powerpoint/2010/main" val="129928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Temeljna znanja RIN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653102" y="217693"/>
            <a:ext cx="10014236" cy="3533596"/>
          </a:xfrm>
          <a:prstGeom prst="rect">
            <a:avLst/>
          </a:prstGeom>
          <a:noFill/>
          <a:ln w="0">
            <a:noFill/>
          </a:ln>
        </p:spPr>
        <p:txBody>
          <a:bodyPr lIns="0" tIns="0" rIns="0" bIns="0" anchor="ctr">
            <a:noAutofit/>
          </a:bodyPr>
          <a:lstStyle/>
          <a:p>
            <a:pPr algn="ctr">
              <a:buNone/>
            </a:pPr>
            <a:endParaRPr lang="sl-SI" sz="3870" b="0" strike="noStrike" spc="-1">
              <a:highlight>
                <a:srgbClr val="FFFFFF"/>
              </a:highlight>
              <a:latin typeface="Arial"/>
            </a:endParaRPr>
          </a:p>
        </p:txBody>
      </p:sp>
      <p:sp>
        <p:nvSpPr>
          <p:cNvPr id="3" name="PlaceHolder 2"/>
          <p:cNvSpPr>
            <a:spLocks noGrp="1"/>
          </p:cNvSpPr>
          <p:nvPr>
            <p:ph type="ftr" idx="2"/>
          </p:nvPr>
        </p:nvSpPr>
        <p:spPr/>
        <p:txBody>
          <a:bodyPr/>
          <a:lstStyle/>
          <a:p>
            <a:r>
              <a:rPr lang="en-US"/>
              <a:t>Temeljna znanja RIN</a:t>
            </a:r>
            <a:endParaRPr/>
          </a:p>
        </p:txBody>
      </p:sp>
      <p:sp>
        <p:nvSpPr>
          <p:cNvPr id="4" name="PlaceHolder 3"/>
          <p:cNvSpPr>
            <a:spLocks noGrp="1"/>
          </p:cNvSpPr>
          <p:nvPr>
            <p:ph type="sldNum" idx="3"/>
          </p:nvPr>
        </p:nvSpPr>
        <p:spPr/>
        <p:txBody>
          <a:bodyPr/>
          <a:lstStyle/>
          <a:p>
            <a:fld id="{BE99967D-E38E-4F2B-8C42-7E3CFA784C76}" type="slidenum">
              <a:t>‹#›</a:t>
            </a:fld>
            <a:endParaRPr/>
          </a:p>
        </p:txBody>
      </p:sp>
      <p:sp>
        <p:nvSpPr>
          <p:cNvPr id="5" name="PlaceHolder 4"/>
          <p:cNvSpPr>
            <a:spLocks noGrp="1"/>
          </p:cNvSpPr>
          <p:nvPr>
            <p:ph type="dt" idx="1"/>
          </p:nvPr>
        </p:nvSpPr>
        <p:spPr/>
        <p:txBody>
          <a:bodyPr/>
          <a:lstStyle/>
          <a:p>
            <a:endParaRPr/>
          </a:p>
        </p:txBody>
      </p:sp>
    </p:spTree>
    <p:extLst>
      <p:ext uri="{BB962C8B-B14F-4D97-AF65-F5344CB8AC3E}">
        <p14:creationId xmlns:p14="http://schemas.microsoft.com/office/powerpoint/2010/main" val="33347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Temeljna znanja RIN</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Temeljna znanja RIN</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Temeljna znanja RIN</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dirty="0"/>
          </a:p>
        </p:txBody>
      </p:sp>
      <p:sp>
        <p:nvSpPr>
          <p:cNvPr id="5" name="Footer Placeholder 3"/>
          <p:cNvSpPr>
            <a:spLocks noGrp="1"/>
          </p:cNvSpPr>
          <p:nvPr>
            <p:ph type="ftr" sz="quarter" idx="11"/>
          </p:nvPr>
        </p:nvSpPr>
        <p:spPr/>
        <p:txBody>
          <a:bodyPr/>
          <a:lstStyle/>
          <a:p>
            <a:r>
              <a:rPr lang="en-US"/>
              <a:t>Temeljna znanja RIN</a:t>
            </a:r>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dirty="0"/>
          </a:p>
        </p:txBody>
      </p:sp>
      <p:sp>
        <p:nvSpPr>
          <p:cNvPr id="5" name="Footer Placeholder 2"/>
          <p:cNvSpPr>
            <a:spLocks noGrp="1"/>
          </p:cNvSpPr>
          <p:nvPr>
            <p:ph type="ftr" sz="quarter" idx="11"/>
          </p:nvPr>
        </p:nvSpPr>
        <p:spPr/>
        <p:txBody>
          <a:bodyPr/>
          <a:lstStyle/>
          <a:p>
            <a:r>
              <a:rPr lang="en-US"/>
              <a:t>Temeljna znanja RIN</a:t>
            </a:r>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endParaRPr lang="en-US" dirty="0"/>
          </a:p>
        </p:txBody>
      </p:sp>
      <p:sp>
        <p:nvSpPr>
          <p:cNvPr id="5" name="Footer Placeholder 5"/>
          <p:cNvSpPr>
            <a:spLocks noGrp="1"/>
          </p:cNvSpPr>
          <p:nvPr>
            <p:ph type="ftr" sz="quarter" idx="11"/>
          </p:nvPr>
        </p:nvSpPr>
        <p:spPr/>
        <p:txBody>
          <a:bodyPr/>
          <a:lstStyle/>
          <a:p>
            <a:r>
              <a:rPr lang="en-US"/>
              <a:t>Temeljna znanja RIN</a:t>
            </a:r>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Temeljna znanja RIN</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Temeljna znanja RIN</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 id="2147483671" r:id="rId18"/>
    <p:sldLayoutId id="2147483672" r:id="rId19"/>
    <p:sldLayoutId id="2147483673" r:id="rId20"/>
  </p:sldLayoutIdLst>
  <p:hf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3" Type="http://schemas.openxmlformats.org/officeDocument/2006/relationships/hyperlink" Target="https://www.racunalnistvo-in-informatika-za-vse.si/about/" TargetMode="External"/><Relationship Id="rId2" Type="http://schemas.openxmlformats.org/officeDocument/2006/relationships/hyperlink" Target="https://www.racunalnistvo-in-informatika-za-vse.si/" TargetMode="Externa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hyperlink" Target="https://www.acm.org/education/curricula-recommendations" TargetMode="Externa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6035D-F50A-8E92-4EC7-FE0208CA3300}"/>
              </a:ext>
            </a:extLst>
          </p:cNvPr>
          <p:cNvSpPr>
            <a:spLocks noGrp="1"/>
          </p:cNvSpPr>
          <p:nvPr>
            <p:ph type="ctrTitle"/>
          </p:nvPr>
        </p:nvSpPr>
        <p:spPr/>
        <p:txBody>
          <a:bodyPr/>
          <a:lstStyle/>
          <a:p>
            <a:r>
              <a:rPr lang="sl-SI" sz="6600" dirty="0">
                <a:solidFill>
                  <a:srgbClr val="FFFF00"/>
                </a:solidFill>
              </a:rPr>
              <a:t>Temeljna znanja RIN</a:t>
            </a:r>
            <a:br>
              <a:rPr lang="sl-SI" dirty="0"/>
            </a:br>
            <a:r>
              <a:rPr lang="sl-SI" sz="4000" i="1" dirty="0"/>
              <a:t>Okvir RIN od vrtca do srednje šole</a:t>
            </a:r>
            <a:br>
              <a:rPr lang="sl-SI" sz="4000" dirty="0"/>
            </a:br>
            <a:br>
              <a:rPr lang="sl-SI" sz="4000" dirty="0"/>
            </a:br>
            <a:r>
              <a:rPr lang="sl-SI" sz="4800" dirty="0">
                <a:solidFill>
                  <a:srgbClr val="FFC000"/>
                </a:solidFill>
              </a:rPr>
              <a:t>Temeljna znanja v projektih</a:t>
            </a:r>
            <a:endParaRPr lang="sl-SI" dirty="0">
              <a:solidFill>
                <a:srgbClr val="FFC000"/>
              </a:solidFill>
            </a:endParaRPr>
          </a:p>
        </p:txBody>
      </p:sp>
      <p:sp>
        <p:nvSpPr>
          <p:cNvPr id="3" name="Subtitle 2">
            <a:extLst>
              <a:ext uri="{FF2B5EF4-FFF2-40B4-BE49-F238E27FC236}">
                <a16:creationId xmlns:a16="http://schemas.microsoft.com/office/drawing/2014/main" id="{839C64AF-3131-9CEB-356D-DF1DFA99B1C1}"/>
              </a:ext>
            </a:extLst>
          </p:cNvPr>
          <p:cNvSpPr>
            <a:spLocks noGrp="1"/>
          </p:cNvSpPr>
          <p:nvPr>
            <p:ph type="subTitle" idx="1"/>
          </p:nvPr>
        </p:nvSpPr>
        <p:spPr/>
        <p:txBody>
          <a:bodyPr/>
          <a:lstStyle/>
          <a:p>
            <a:r>
              <a:rPr lang="sl-SI" dirty="0"/>
              <a:t>NAPOJ – MINUT</a:t>
            </a:r>
          </a:p>
          <a:p>
            <a:pPr algn="r"/>
            <a:r>
              <a:rPr lang="sl-SI" dirty="0"/>
              <a:t>Andrej Brodnik</a:t>
            </a:r>
          </a:p>
        </p:txBody>
      </p:sp>
    </p:spTree>
    <p:extLst>
      <p:ext uri="{BB962C8B-B14F-4D97-AF65-F5344CB8AC3E}">
        <p14:creationId xmlns:p14="http://schemas.microsoft.com/office/powerpoint/2010/main" val="1875503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Računalniški sistemi</a:t>
            </a:r>
          </a:p>
        </p:txBody>
      </p:sp>
      <p:graphicFrame>
        <p:nvGraphicFramePr>
          <p:cNvPr id="128" name="Table 127"/>
          <p:cNvGraphicFramePr/>
          <p:nvPr>
            <p:extLst>
              <p:ext uri="{D42A27DB-BD31-4B8C-83A1-F6EECF244321}">
                <p14:modId xmlns:p14="http://schemas.microsoft.com/office/powerpoint/2010/main" val="3609399171"/>
              </p:ext>
            </p:extLst>
          </p:nvPr>
        </p:nvGraphicFramePr>
        <p:xfrm>
          <a:off x="793053" y="1665353"/>
          <a:ext cx="10962593" cy="3590696"/>
        </p:xfrm>
        <a:graphic>
          <a:graphicData uri="http://schemas.openxmlformats.org/drawingml/2006/table">
            <a:tbl>
              <a:tblPr/>
              <a:tblGrid>
                <a:gridCol w="935210">
                  <a:extLst>
                    <a:ext uri="{9D8B030D-6E8A-4147-A177-3AD203B41FA5}">
                      <a16:colId xmlns:a16="http://schemas.microsoft.com/office/drawing/2014/main" val="20000"/>
                    </a:ext>
                  </a:extLst>
                </a:gridCol>
                <a:gridCol w="4928138">
                  <a:extLst>
                    <a:ext uri="{9D8B030D-6E8A-4147-A177-3AD203B41FA5}">
                      <a16:colId xmlns:a16="http://schemas.microsoft.com/office/drawing/2014/main" val="20001"/>
                    </a:ext>
                  </a:extLst>
                </a:gridCol>
                <a:gridCol w="5099245">
                  <a:extLst>
                    <a:ext uri="{9D8B030D-6E8A-4147-A177-3AD203B41FA5}">
                      <a16:colId xmlns:a16="http://schemas.microsoft.com/office/drawing/2014/main" val="20002"/>
                    </a:ext>
                  </a:extLst>
                </a:gridCol>
              </a:tblGrid>
              <a:tr h="774117">
                <a:tc>
                  <a:txBody>
                    <a:bodyPr/>
                    <a:lstStyle/>
                    <a:p>
                      <a:pPr>
                        <a:lnSpc>
                          <a:spcPct val="100000"/>
                        </a:lnSpc>
                        <a:buNone/>
                      </a:pPr>
                      <a:br>
                        <a:rPr sz="2200"/>
                      </a:br>
                      <a:endParaRPr lang="sl-SI" sz="2200" b="0" strike="noStrike" spc="-1">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Naprave</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Odpravljanje težav</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1017933">
                <a:tc>
                  <a:txBody>
                    <a:bodyPr/>
                    <a:lstStyle/>
                    <a:p>
                      <a:pPr algn="ctr">
                        <a:lnSpc>
                          <a:spcPct val="100000"/>
                        </a:lnSpc>
                        <a:buNone/>
                      </a:pPr>
                      <a:r>
                        <a:rPr lang="sl-SI" sz="1400" b="0" strike="noStrike" spc="-1" dirty="0">
                          <a:solidFill>
                            <a:schemeClr val="accent4">
                              <a:lumMod val="75000"/>
                            </a:schemeClr>
                          </a:solidFill>
                          <a:latin typeface="Arial"/>
                        </a:rPr>
                        <a:t>OBD3</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Interakcija med ljudmi in računalniškimi napravami prinaša prednosti, slabosti in nenamerne posledice. Študija interakcije človek-računalnik lahko izboljša zasnovo naprav in razširi človeške sposobnosti.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Celovito odpravljanje težav zahteva poznavanje računalniških naprav in njihovega delovanja. Identificiranje vira težav v delovanju naprav ali več povezanih naprav zahteva sistematičen pristop.</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365289">
                <a:tc gridSpan="3">
                  <a:txBody>
                    <a:bodyPr/>
                    <a:lstStyle/>
                    <a:p>
                      <a:pPr algn="ctr">
                        <a:lnSpc>
                          <a:spcPct val="100000"/>
                        </a:lnSpc>
                        <a:buNone/>
                      </a:pPr>
                      <a:r>
                        <a:rPr lang="sl-SI" sz="1500" b="0" strike="noStrike" spc="-1" dirty="0">
                          <a:solidFill>
                            <a:srgbClr val="7030A0"/>
                          </a:solidFill>
                          <a:latin typeface="Arial"/>
                        </a:rPr>
                        <a:t>Srednja šola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1426326">
                <a:tc>
                  <a:txBody>
                    <a:bodyPr/>
                    <a:lstStyle/>
                    <a:p>
                      <a:pPr algn="ctr">
                        <a:lnSpc>
                          <a:spcPct val="100000"/>
                        </a:lnSpc>
                        <a:buNone/>
                      </a:pPr>
                      <a:r>
                        <a:rPr lang="sl-SI" sz="1400" b="0" strike="noStrike" spc="-1">
                          <a:solidFill>
                            <a:schemeClr val="accent4">
                              <a:lumMod val="75000"/>
                            </a:schemeClr>
                          </a:solidFill>
                          <a:latin typeface="Arial"/>
                        </a:rPr>
                        <a:t>OBD4</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Računalniške naprave pogosto nastopajo kot sestavni del drugih sistemov, vključno z biološkimi, mehanskimi in družbenimi sistemi. Tovrstne naprave si lahko med seboj izmenjujejo podatke. Pri načrtovanju tovrstnih naprav in sistemov, ki jim pripadajo, moramo upoštevati uporabnost, zanesljivost, varnost in dostopnost ter njihov razvoj.</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Ko pri odpravljanju težav v kompleksnih sistemih raziskujemo, ocenjujemo in udejanjamo potencialne rešitve, si moramo pomagati z več viri. Uspešno odpravljanje težav je pogojeno tudi z izkušnjami, kot na primer takrat, ko ugotovimo, da smo na podoben problem naleteli že v preteklosti, ali ko prilagajamo rešitve, ki so v preteklosti že delovale.</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
        <p:nvSpPr>
          <p:cNvPr id="3" name="PlaceHolder 2"/>
          <p:cNvSpPr>
            <a:spLocks noGrp="1"/>
          </p:cNvSpPr>
          <p:nvPr>
            <p:ph type="sldNum" idx="3"/>
          </p:nvPr>
        </p:nvSpPr>
        <p:spPr/>
        <p:txBody>
          <a:bodyPr/>
          <a:lstStyle/>
          <a:p>
            <a:fld id="{1876677D-AA64-4896-BE5B-075CCE953D07}" type="slidenum">
              <a:t>10</a:t>
            </a:fld>
            <a:endParaRPr/>
          </a:p>
        </p:txBody>
      </p:sp>
      <p:sp>
        <p:nvSpPr>
          <p:cNvPr id="2" name="Footer Placeholder 1">
            <a:extLst>
              <a:ext uri="{FF2B5EF4-FFF2-40B4-BE49-F238E27FC236}">
                <a16:creationId xmlns:a16="http://schemas.microsoft.com/office/drawing/2014/main" id="{0E493368-EED7-0AD0-14A8-B25255D604A2}"/>
              </a:ext>
            </a:extLst>
          </p:cNvPr>
          <p:cNvSpPr>
            <a:spLocks noGrp="1"/>
          </p:cNvSpPr>
          <p:nvPr>
            <p:ph type="ftr" idx="2"/>
          </p:nvPr>
        </p:nvSpPr>
        <p:spPr/>
        <p:txBody>
          <a:bodyPr/>
          <a:lstStyle/>
          <a:p>
            <a:r>
              <a:rPr lang="en-US"/>
              <a:t>Temeljna znanja RIN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Podatki in analiza</a:t>
            </a:r>
          </a:p>
        </p:txBody>
      </p:sp>
      <p:sp>
        <p:nvSpPr>
          <p:cNvPr id="130" name="PlaceHolder 2"/>
          <p:cNvSpPr>
            <a:spLocks noGrp="1"/>
          </p:cNvSpPr>
          <p:nvPr>
            <p:ph/>
          </p:nvPr>
        </p:nvSpPr>
        <p:spPr>
          <a:xfrm>
            <a:off x="653294" y="1523852"/>
            <a:ext cx="10884658" cy="4789250"/>
          </a:xfrm>
          <a:prstGeom prst="rect">
            <a:avLst/>
          </a:prstGeom>
          <a:noFill/>
          <a:ln w="0">
            <a:noFill/>
          </a:ln>
        </p:spPr>
        <p:txBody>
          <a:bodyPr vert="horz" lIns="0" tIns="0" rIns="0" bIns="0" rtlCol="0" anchor="t">
            <a:normAutofit/>
          </a:bodyPr>
          <a:lstStyle/>
          <a:p>
            <a:pPr marL="522461" indent="-391846">
              <a:spcBef>
                <a:spcPts val="1278"/>
              </a:spcBef>
              <a:buClr>
                <a:srgbClr val="FF6600"/>
              </a:buClr>
              <a:buSzPct val="45000"/>
              <a:buFont typeface="Wingdings" charset="2"/>
              <a:buChar char=""/>
            </a:pPr>
            <a:r>
              <a:rPr lang="sl-SI" sz="2903" spc="-1">
                <a:latin typeface="Arial"/>
              </a:rPr>
              <a:t>Zbiranje</a:t>
            </a:r>
          </a:p>
          <a:p>
            <a:pPr marL="522461" indent="-391846">
              <a:spcBef>
                <a:spcPts val="1278"/>
              </a:spcBef>
              <a:buClr>
                <a:srgbClr val="FF6600"/>
              </a:buClr>
              <a:buSzPct val="45000"/>
              <a:buFont typeface="Wingdings" charset="2"/>
              <a:buChar char=""/>
            </a:pPr>
            <a:r>
              <a:rPr lang="sl-SI" sz="2903" spc="-1">
                <a:latin typeface="Arial"/>
              </a:rPr>
              <a:t>Shranjevanje</a:t>
            </a:r>
          </a:p>
          <a:p>
            <a:pPr marL="522461" indent="-391846">
              <a:spcBef>
                <a:spcPts val="1278"/>
              </a:spcBef>
              <a:buClr>
                <a:srgbClr val="FF6600"/>
              </a:buClr>
              <a:buSzPct val="45000"/>
              <a:buFont typeface="Wingdings" charset="2"/>
              <a:buChar char=""/>
            </a:pPr>
            <a:r>
              <a:rPr lang="sl-SI" sz="2903" spc="-1">
                <a:latin typeface="Arial"/>
              </a:rPr>
              <a:t>Prikazovanje in preoblikovanje</a:t>
            </a:r>
          </a:p>
          <a:p>
            <a:pPr marL="522461" indent="-391846">
              <a:spcBef>
                <a:spcPts val="1278"/>
              </a:spcBef>
              <a:buClr>
                <a:srgbClr val="FF6600"/>
              </a:buClr>
              <a:buSzPct val="45000"/>
              <a:buFont typeface="Wingdings" charset="2"/>
              <a:buChar char=""/>
            </a:pPr>
            <a:r>
              <a:rPr lang="sl-SI" sz="2903" spc="-1">
                <a:latin typeface="Arial"/>
              </a:rPr>
              <a:t>Sklepanje in modeliranj</a:t>
            </a:r>
          </a:p>
        </p:txBody>
      </p:sp>
      <p:sp>
        <p:nvSpPr>
          <p:cNvPr id="4" name="PlaceHolder 3"/>
          <p:cNvSpPr>
            <a:spLocks noGrp="1"/>
          </p:cNvSpPr>
          <p:nvPr>
            <p:ph type="sldNum" idx="3"/>
          </p:nvPr>
        </p:nvSpPr>
        <p:spPr/>
        <p:txBody>
          <a:bodyPr/>
          <a:lstStyle/>
          <a:p>
            <a:fld id="{DBFC26D7-3DD1-4F43-81BD-627226F4418F}" type="slidenum">
              <a:t>11</a:t>
            </a:fld>
            <a:endParaRPr/>
          </a:p>
        </p:txBody>
      </p:sp>
      <p:sp>
        <p:nvSpPr>
          <p:cNvPr id="2" name="Footer Placeholder 1">
            <a:extLst>
              <a:ext uri="{FF2B5EF4-FFF2-40B4-BE49-F238E27FC236}">
                <a16:creationId xmlns:a16="http://schemas.microsoft.com/office/drawing/2014/main" id="{5CFAA6A0-FECE-2645-495C-F7A2626519A4}"/>
              </a:ext>
            </a:extLst>
          </p:cNvPr>
          <p:cNvSpPr>
            <a:spLocks noGrp="1"/>
          </p:cNvSpPr>
          <p:nvPr>
            <p:ph type="ftr" idx="2"/>
          </p:nvPr>
        </p:nvSpPr>
        <p:spPr/>
        <p:txBody>
          <a:bodyPr/>
          <a:lstStyle/>
          <a:p>
            <a:r>
              <a:rPr lang="en-US"/>
              <a:t>Temeljna znanja RIN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Podatki in analiza</a:t>
            </a:r>
          </a:p>
        </p:txBody>
      </p:sp>
      <p:graphicFrame>
        <p:nvGraphicFramePr>
          <p:cNvPr id="132" name="Table 131"/>
          <p:cNvGraphicFramePr/>
          <p:nvPr>
            <p:extLst>
              <p:ext uri="{D42A27DB-BD31-4B8C-83A1-F6EECF244321}">
                <p14:modId xmlns:p14="http://schemas.microsoft.com/office/powerpoint/2010/main" val="1045936969"/>
              </p:ext>
            </p:extLst>
          </p:nvPr>
        </p:nvGraphicFramePr>
        <p:xfrm>
          <a:off x="835720" y="1573051"/>
          <a:ext cx="10740110" cy="4286929"/>
        </p:xfrm>
        <a:graphic>
          <a:graphicData uri="http://schemas.openxmlformats.org/drawingml/2006/table">
            <a:tbl>
              <a:tblPr/>
              <a:tblGrid>
                <a:gridCol w="808512">
                  <a:extLst>
                    <a:ext uri="{9D8B030D-6E8A-4147-A177-3AD203B41FA5}">
                      <a16:colId xmlns:a16="http://schemas.microsoft.com/office/drawing/2014/main" val="20000"/>
                    </a:ext>
                  </a:extLst>
                </a:gridCol>
                <a:gridCol w="4756596">
                  <a:extLst>
                    <a:ext uri="{9D8B030D-6E8A-4147-A177-3AD203B41FA5}">
                      <a16:colId xmlns:a16="http://schemas.microsoft.com/office/drawing/2014/main" val="20001"/>
                    </a:ext>
                  </a:extLst>
                </a:gridCol>
                <a:gridCol w="5175002">
                  <a:extLst>
                    <a:ext uri="{9D8B030D-6E8A-4147-A177-3AD203B41FA5}">
                      <a16:colId xmlns:a16="http://schemas.microsoft.com/office/drawing/2014/main" val="20002"/>
                    </a:ext>
                  </a:extLst>
                </a:gridCol>
              </a:tblGrid>
              <a:tr h="442353">
                <a:tc>
                  <a:txBody>
                    <a:bodyPr/>
                    <a:lstStyle/>
                    <a:p>
                      <a:endParaRPr lang="en-SI" sz="2200"/>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a:solidFill>
                            <a:srgbClr val="0070C0"/>
                          </a:solidFill>
                          <a:latin typeface="Arial"/>
                        </a:rPr>
                        <a:t>Zbiranje</a:t>
                      </a:r>
                      <a:endParaRPr lang="sl-SI" sz="1500" b="0" strike="noStrike" spc="-1">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Sklepanje in modeliranje</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357888">
                <a:tc gridSpan="3">
                  <a:txBody>
                    <a:bodyPr/>
                    <a:lstStyle/>
                    <a:p>
                      <a:pPr algn="ctr">
                        <a:lnSpc>
                          <a:spcPct val="100000"/>
                        </a:lnSpc>
                        <a:buNone/>
                      </a:pPr>
                      <a:r>
                        <a:rPr lang="sl-SI" sz="1500" b="0" strike="noStrike" spc="-1" dirty="0">
                          <a:solidFill>
                            <a:srgbClr val="7030A0"/>
                          </a:solidFill>
                          <a:latin typeface="Arial"/>
                        </a:rPr>
                        <a:t>Vrtec</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59907">
                <a:tc>
                  <a:txBody>
                    <a:bodyPr/>
                    <a:lstStyle/>
                    <a:p>
                      <a:pPr algn="ctr">
                        <a:lnSpc>
                          <a:spcPct val="100000"/>
                        </a:lnSpc>
                        <a:buNone/>
                      </a:pPr>
                      <a:r>
                        <a:rPr lang="sl-SI" sz="1400" b="0" strike="noStrike" spc="-1">
                          <a:solidFill>
                            <a:schemeClr val="accent4">
                              <a:lumMod val="75000"/>
                            </a:schemeClr>
                          </a:solidFill>
                          <a:latin typeface="Arial"/>
                        </a:rPr>
                        <a:t>OBDP</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Digitalne naprave zajemajo različne vrste podatkov. Nekateri od teh podatkov so tudi o nas.</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Računalniki izvedejo operacije, če se vzorec zajetih podatkov dovolj dobro ujema z njegovim vzorcem.</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389235">
                <a:tc gridSpan="3">
                  <a:txBody>
                    <a:bodyPr/>
                    <a:lstStyle/>
                    <a:p>
                      <a:pPr algn="ctr">
                        <a:lnSpc>
                          <a:spcPct val="100000"/>
                        </a:lnSpc>
                        <a:buNone/>
                      </a:pPr>
                      <a:r>
                        <a:rPr lang="sl-SI" sz="1500" b="0" strike="noStrike" spc="-1" dirty="0">
                          <a:solidFill>
                            <a:srgbClr val="7030A0"/>
                          </a:solidFill>
                          <a:latin typeface="Arial"/>
                        </a:rPr>
                        <a:t>Osnovna šola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1570003">
                <a:tc>
                  <a:txBody>
                    <a:bodyPr/>
                    <a:lstStyle/>
                    <a:p>
                      <a:pPr algn="ctr">
                        <a:lnSpc>
                          <a:spcPct val="100000"/>
                        </a:lnSpc>
                        <a:buNone/>
                      </a:pPr>
                      <a:r>
                        <a:rPr lang="sl-SI" sz="1400" b="0" strike="noStrike" spc="-1">
                          <a:solidFill>
                            <a:schemeClr val="accent4">
                              <a:lumMod val="75000"/>
                            </a:schemeClr>
                          </a:solidFill>
                          <a:latin typeface="Arial"/>
                        </a:rPr>
                        <a:t>OBD1</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dirty="0">
                          <a:solidFill>
                            <a:schemeClr val="accent4">
                              <a:lumMod val="75000"/>
                            </a:schemeClr>
                          </a:solidFill>
                          <a:latin typeface="Arial"/>
                        </a:rPr>
                        <a:t>Digitalne naprave stalno zajemajo in prikazujejo podatke. Zbiranje in uporaba podatkov o nas in svetu okrog nas so del vsakdanjega življenja.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Podatke lahko uporabimo za sklepanje in napovedovanje. Sklepe in trditve, do katerih ni mogoče priti z neposrednim opazovanjem, lahko pogosto pridobimo iz podatkov. Napovedi prihodnjih dogodkov večkrat izhajajo iz vzorcev, ki jih opazimo v podatkih, na primer iz njihovih vizualizacij ali modelov, kot so tabele in grafi.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r h="958430">
                <a:tc>
                  <a:txBody>
                    <a:bodyPr/>
                    <a:lstStyle/>
                    <a:p>
                      <a:pPr algn="ctr">
                        <a:lnSpc>
                          <a:spcPct val="100000"/>
                        </a:lnSpc>
                        <a:buNone/>
                      </a:pPr>
                      <a:r>
                        <a:rPr lang="sl-SI" sz="1400" b="0" strike="noStrike" spc="-1">
                          <a:solidFill>
                            <a:schemeClr val="accent4">
                              <a:lumMod val="75000"/>
                            </a:schemeClr>
                          </a:solidFill>
                          <a:latin typeface="Arial"/>
                        </a:rPr>
                        <a:t>OBD2</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Digitalna orodja za zbiranje podatkov izbiramo glede na to, kaj se opazuje in kako bodo podatki uporabljeni. Tako, na primer, digitalni termometer uporabljamo za merjenje temperature in GPS za spremljanje lokacij.</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Točnost sklepov in napovedi je povezana s tem, kako so podatki predstavljeni. Na točnost sklepanja in napovedovanja vplivajo številni dejavniki, na primer količina in relevantnost uporabljenih podatkov.</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3" name="PlaceHolder 2"/>
          <p:cNvSpPr>
            <a:spLocks noGrp="1"/>
          </p:cNvSpPr>
          <p:nvPr>
            <p:ph type="sldNum" idx="3"/>
          </p:nvPr>
        </p:nvSpPr>
        <p:spPr/>
        <p:txBody>
          <a:bodyPr/>
          <a:lstStyle/>
          <a:p>
            <a:fld id="{A04AFF03-FC78-4D4C-85B5-07D5723B1601}" type="slidenum">
              <a:t>12</a:t>
            </a:fld>
            <a:endParaRPr/>
          </a:p>
        </p:txBody>
      </p:sp>
      <p:sp>
        <p:nvSpPr>
          <p:cNvPr id="2" name="Footer Placeholder 1">
            <a:extLst>
              <a:ext uri="{FF2B5EF4-FFF2-40B4-BE49-F238E27FC236}">
                <a16:creationId xmlns:a16="http://schemas.microsoft.com/office/drawing/2014/main" id="{B6200FFB-0C0B-01B8-E98F-60A6E34D6A2E}"/>
              </a:ext>
            </a:extLst>
          </p:cNvPr>
          <p:cNvSpPr>
            <a:spLocks noGrp="1"/>
          </p:cNvSpPr>
          <p:nvPr>
            <p:ph type="ftr" idx="2"/>
          </p:nvPr>
        </p:nvSpPr>
        <p:spPr/>
        <p:txBody>
          <a:bodyPr/>
          <a:lstStyle/>
          <a:p>
            <a:r>
              <a:rPr lang="en-US"/>
              <a:t>Temeljna znanja RIN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Podatki in analiza</a:t>
            </a:r>
          </a:p>
        </p:txBody>
      </p:sp>
      <p:graphicFrame>
        <p:nvGraphicFramePr>
          <p:cNvPr id="134" name="Table 133"/>
          <p:cNvGraphicFramePr/>
          <p:nvPr>
            <p:extLst>
              <p:ext uri="{D42A27DB-BD31-4B8C-83A1-F6EECF244321}">
                <p14:modId xmlns:p14="http://schemas.microsoft.com/office/powerpoint/2010/main" val="835134347"/>
              </p:ext>
            </p:extLst>
          </p:nvPr>
        </p:nvGraphicFramePr>
        <p:xfrm>
          <a:off x="788698" y="1554765"/>
          <a:ext cx="10740110" cy="4320339"/>
        </p:xfrm>
        <a:graphic>
          <a:graphicData uri="http://schemas.openxmlformats.org/drawingml/2006/table">
            <a:tbl>
              <a:tblPr/>
              <a:tblGrid>
                <a:gridCol w="979184">
                  <a:extLst>
                    <a:ext uri="{9D8B030D-6E8A-4147-A177-3AD203B41FA5}">
                      <a16:colId xmlns:a16="http://schemas.microsoft.com/office/drawing/2014/main" val="20000"/>
                    </a:ext>
                  </a:extLst>
                </a:gridCol>
                <a:gridCol w="4928138">
                  <a:extLst>
                    <a:ext uri="{9D8B030D-6E8A-4147-A177-3AD203B41FA5}">
                      <a16:colId xmlns:a16="http://schemas.microsoft.com/office/drawing/2014/main" val="20001"/>
                    </a:ext>
                  </a:extLst>
                </a:gridCol>
                <a:gridCol w="4832788">
                  <a:extLst>
                    <a:ext uri="{9D8B030D-6E8A-4147-A177-3AD203B41FA5}">
                      <a16:colId xmlns:a16="http://schemas.microsoft.com/office/drawing/2014/main" val="20002"/>
                    </a:ext>
                  </a:extLst>
                </a:gridCol>
              </a:tblGrid>
              <a:tr h="513756">
                <a:tc>
                  <a:txBody>
                    <a:bodyPr/>
                    <a:lstStyle/>
                    <a:p>
                      <a:endParaRPr lang="en-SI" sz="2200"/>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a:solidFill>
                            <a:srgbClr val="0070C0"/>
                          </a:solidFill>
                          <a:latin typeface="Arial"/>
                        </a:rPr>
                        <a:t>Zbiranje</a:t>
                      </a:r>
                      <a:endParaRPr lang="sl-SI" sz="1500" b="0" strike="noStrike" spc="-1">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Sklepanje in modeliranje</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1827752">
                <a:tc>
                  <a:txBody>
                    <a:bodyPr/>
                    <a:lstStyle/>
                    <a:p>
                      <a:pPr algn="ctr">
                        <a:lnSpc>
                          <a:spcPct val="100000"/>
                        </a:lnSpc>
                        <a:buNone/>
                      </a:pPr>
                      <a:r>
                        <a:rPr lang="sl-SI" sz="1400" b="0" strike="noStrike" spc="-1">
                          <a:solidFill>
                            <a:schemeClr val="accent4">
                              <a:lumMod val="75000"/>
                            </a:schemeClr>
                          </a:solidFill>
                          <a:latin typeface="Arial"/>
                        </a:rPr>
                        <a:t>OBD3</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Za zbiranje podatkov načrtujemo različne algoritme in orodja. Pri avtomatiziranem zbiranju podatkov se le-ti pretvarjajo v oblike, ki jih računalnik lahko obdeluje. Tako je potrebno, na primer, podatke iz analognega senzorja pretvoriti v digitalno obliko. Na metodo, ki se uporablja za avtomatizacijo zbiranja podatkov, vplivata razpoložljivost orodij in namena podatkov.</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Z računalniškimi modeli lahko simuliramo dogodke, preverjamo teorije in sklepe ali izdelujemo napovedi na podlagi manjše ali večje količine podatkov. Računalniški modeli so abstrakcije, izdelane na podlagi podatkov z namenom, da izpostavijo ključne značilnosti in povezave v sistemu. Novi podatki omogočajo postopno izboljševanje modelov.</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391412">
                <a:tc gridSpan="3">
                  <a:txBody>
                    <a:bodyPr/>
                    <a:lstStyle/>
                    <a:p>
                      <a:pPr algn="ctr">
                        <a:lnSpc>
                          <a:spcPct val="100000"/>
                        </a:lnSpc>
                        <a:buNone/>
                      </a:pPr>
                      <a:r>
                        <a:rPr lang="sl-SI" sz="1500" b="0" strike="noStrike" spc="-1" dirty="0">
                          <a:solidFill>
                            <a:srgbClr val="7030A0"/>
                          </a:solidFill>
                          <a:latin typeface="Arial"/>
                        </a:rPr>
                        <a:t>Srednja šola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1587419">
                <a:tc>
                  <a:txBody>
                    <a:bodyPr/>
                    <a:lstStyle/>
                    <a:p>
                      <a:pPr algn="ctr">
                        <a:lnSpc>
                          <a:spcPct val="100000"/>
                        </a:lnSpc>
                        <a:buNone/>
                      </a:pPr>
                      <a:r>
                        <a:rPr lang="sl-SI" sz="1400" b="0" strike="noStrike" spc="-1">
                          <a:solidFill>
                            <a:schemeClr val="accent4">
                              <a:lumMod val="75000"/>
                            </a:schemeClr>
                          </a:solidFill>
                          <a:latin typeface="Arial"/>
                        </a:rPr>
                        <a:t>OBD4</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Stalno zbiranje podatkov poraja pomisleke glede poseganja v zasebnost. Različne metode zbiranja vplivajo na količino in kakovost zbranih podatkov.</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Točnost napovedi je odvisna od omejitev uporabljenih modelov in podatkov, iz katerih so ti modeli zgrajeni. Količina, kakovost in raznolikost podatkov ter izbrane spremenljivke lahko vplivajo na kakovost modelov in razumevanje sistema. Sisteme testiramo na neodvisnih množicah podatkov.</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
        <p:nvSpPr>
          <p:cNvPr id="3" name="PlaceHolder 2"/>
          <p:cNvSpPr>
            <a:spLocks noGrp="1"/>
          </p:cNvSpPr>
          <p:nvPr>
            <p:ph type="sldNum" idx="3"/>
          </p:nvPr>
        </p:nvSpPr>
        <p:spPr/>
        <p:txBody>
          <a:bodyPr/>
          <a:lstStyle/>
          <a:p>
            <a:fld id="{6A93D76D-6EEA-4F75-BC18-FE335A1A5469}" type="slidenum">
              <a:t>13</a:t>
            </a:fld>
            <a:endParaRPr/>
          </a:p>
        </p:txBody>
      </p:sp>
      <p:sp>
        <p:nvSpPr>
          <p:cNvPr id="2" name="Footer Placeholder 1">
            <a:extLst>
              <a:ext uri="{FF2B5EF4-FFF2-40B4-BE49-F238E27FC236}">
                <a16:creationId xmlns:a16="http://schemas.microsoft.com/office/drawing/2014/main" id="{A94783AA-9FF3-64BB-B331-7785FB556F2F}"/>
              </a:ext>
            </a:extLst>
          </p:cNvPr>
          <p:cNvSpPr>
            <a:spLocks noGrp="1"/>
          </p:cNvSpPr>
          <p:nvPr>
            <p:ph type="ftr" idx="2"/>
          </p:nvPr>
        </p:nvSpPr>
        <p:spPr/>
        <p:txBody>
          <a:bodyPr/>
          <a:lstStyle/>
          <a:p>
            <a:r>
              <a:rPr lang="en-US"/>
              <a:t>Temeljna znanja RIN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Algoritmi in programiranje</a:t>
            </a:r>
          </a:p>
        </p:txBody>
      </p:sp>
      <p:sp>
        <p:nvSpPr>
          <p:cNvPr id="136" name="PlaceHolder 2"/>
          <p:cNvSpPr>
            <a:spLocks noGrp="1"/>
          </p:cNvSpPr>
          <p:nvPr>
            <p:ph/>
          </p:nvPr>
        </p:nvSpPr>
        <p:spPr>
          <a:xfrm>
            <a:off x="653294" y="1523852"/>
            <a:ext cx="10884658" cy="4789250"/>
          </a:xfrm>
          <a:prstGeom prst="rect">
            <a:avLst/>
          </a:prstGeom>
          <a:noFill/>
          <a:ln w="0">
            <a:noFill/>
          </a:ln>
        </p:spPr>
        <p:txBody>
          <a:bodyPr vert="horz" lIns="0" tIns="0" rIns="0" bIns="0" rtlCol="0" anchor="t">
            <a:normAutofit/>
          </a:bodyPr>
          <a:lstStyle/>
          <a:p>
            <a:pPr marL="522461" indent="-391846">
              <a:spcBef>
                <a:spcPts val="1278"/>
              </a:spcBef>
              <a:buClr>
                <a:srgbClr val="FF6600"/>
              </a:buClr>
              <a:buSzPct val="45000"/>
              <a:buFont typeface="Wingdings" charset="2"/>
              <a:buChar char=""/>
            </a:pPr>
            <a:r>
              <a:rPr lang="sl-SI" sz="2903" spc="-1">
                <a:latin typeface="Arial"/>
              </a:rPr>
              <a:t>Algoritmi</a:t>
            </a:r>
          </a:p>
          <a:p>
            <a:pPr marL="522461" indent="-391846">
              <a:spcBef>
                <a:spcPts val="1278"/>
              </a:spcBef>
              <a:buClr>
                <a:srgbClr val="FF6600"/>
              </a:buClr>
              <a:buSzPct val="45000"/>
              <a:buFont typeface="Wingdings" charset="2"/>
              <a:buChar char=""/>
            </a:pPr>
            <a:r>
              <a:rPr lang="sl-SI" sz="2903" spc="-1">
                <a:latin typeface="Arial"/>
              </a:rPr>
              <a:t>Spremenljivke</a:t>
            </a:r>
          </a:p>
          <a:p>
            <a:pPr marL="522461" indent="-391846">
              <a:spcBef>
                <a:spcPts val="1278"/>
              </a:spcBef>
              <a:buClr>
                <a:srgbClr val="FF6600"/>
              </a:buClr>
              <a:buSzPct val="45000"/>
              <a:buFont typeface="Wingdings" charset="2"/>
              <a:buChar char=""/>
            </a:pPr>
            <a:r>
              <a:rPr lang="sl-SI" sz="2903" spc="-1">
                <a:latin typeface="Arial"/>
              </a:rPr>
              <a:t>Nadzor</a:t>
            </a:r>
          </a:p>
          <a:p>
            <a:pPr marL="522461" indent="-391846">
              <a:spcBef>
                <a:spcPts val="1278"/>
              </a:spcBef>
              <a:buClr>
                <a:srgbClr val="FF6600"/>
              </a:buClr>
              <a:buSzPct val="45000"/>
              <a:buFont typeface="Wingdings" charset="2"/>
              <a:buChar char=""/>
            </a:pPr>
            <a:r>
              <a:rPr lang="sl-SI" sz="2903" spc="-1">
                <a:latin typeface="Arial"/>
              </a:rPr>
              <a:t>Modularnost</a:t>
            </a:r>
          </a:p>
          <a:p>
            <a:pPr marL="522461" indent="-391846">
              <a:spcBef>
                <a:spcPts val="1278"/>
              </a:spcBef>
              <a:buClr>
                <a:srgbClr val="FF6600"/>
              </a:buClr>
              <a:buSzPct val="45000"/>
              <a:buFont typeface="Wingdings" charset="2"/>
              <a:buChar char=""/>
            </a:pPr>
            <a:r>
              <a:rPr lang="sl-SI" sz="2903" spc="-1">
                <a:latin typeface="Arial"/>
              </a:rPr>
              <a:t>Razvoj programov</a:t>
            </a:r>
          </a:p>
        </p:txBody>
      </p:sp>
      <p:sp>
        <p:nvSpPr>
          <p:cNvPr id="4" name="PlaceHolder 3"/>
          <p:cNvSpPr>
            <a:spLocks noGrp="1"/>
          </p:cNvSpPr>
          <p:nvPr>
            <p:ph type="sldNum" idx="3"/>
          </p:nvPr>
        </p:nvSpPr>
        <p:spPr/>
        <p:txBody>
          <a:bodyPr/>
          <a:lstStyle/>
          <a:p>
            <a:fld id="{283F511F-B286-479C-B91F-09A781621FC4}" type="slidenum">
              <a:t>14</a:t>
            </a:fld>
            <a:endParaRPr/>
          </a:p>
        </p:txBody>
      </p:sp>
      <p:sp>
        <p:nvSpPr>
          <p:cNvPr id="2" name="Footer Placeholder 1">
            <a:extLst>
              <a:ext uri="{FF2B5EF4-FFF2-40B4-BE49-F238E27FC236}">
                <a16:creationId xmlns:a16="http://schemas.microsoft.com/office/drawing/2014/main" id="{12D70E7F-281C-E37E-D572-C4F6092258B1}"/>
              </a:ext>
            </a:extLst>
          </p:cNvPr>
          <p:cNvSpPr>
            <a:spLocks noGrp="1"/>
          </p:cNvSpPr>
          <p:nvPr>
            <p:ph type="ftr" idx="2"/>
          </p:nvPr>
        </p:nvSpPr>
        <p:spPr/>
        <p:txBody>
          <a:bodyPr/>
          <a:lstStyle/>
          <a:p>
            <a:r>
              <a:rPr lang="en-US"/>
              <a:t>Temeljna znanja RIN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Algoritmi in programiranje</a:t>
            </a:r>
          </a:p>
        </p:txBody>
      </p:sp>
      <p:graphicFrame>
        <p:nvGraphicFramePr>
          <p:cNvPr id="138" name="Table 137"/>
          <p:cNvGraphicFramePr/>
          <p:nvPr>
            <p:extLst>
              <p:ext uri="{D42A27DB-BD31-4B8C-83A1-F6EECF244321}">
                <p14:modId xmlns:p14="http://schemas.microsoft.com/office/powerpoint/2010/main" val="521352359"/>
              </p:ext>
            </p:extLst>
          </p:nvPr>
        </p:nvGraphicFramePr>
        <p:xfrm>
          <a:off x="704234" y="1121555"/>
          <a:ext cx="10501518" cy="3192379"/>
        </p:xfrm>
        <a:graphic>
          <a:graphicData uri="http://schemas.openxmlformats.org/drawingml/2006/table">
            <a:tbl>
              <a:tblPr/>
              <a:tblGrid>
                <a:gridCol w="748429">
                  <a:extLst>
                    <a:ext uri="{9D8B030D-6E8A-4147-A177-3AD203B41FA5}">
                      <a16:colId xmlns:a16="http://schemas.microsoft.com/office/drawing/2014/main" val="20000"/>
                    </a:ext>
                  </a:extLst>
                </a:gridCol>
                <a:gridCol w="4624238">
                  <a:extLst>
                    <a:ext uri="{9D8B030D-6E8A-4147-A177-3AD203B41FA5}">
                      <a16:colId xmlns:a16="http://schemas.microsoft.com/office/drawing/2014/main" val="20001"/>
                    </a:ext>
                  </a:extLst>
                </a:gridCol>
                <a:gridCol w="5128851">
                  <a:extLst>
                    <a:ext uri="{9D8B030D-6E8A-4147-A177-3AD203B41FA5}">
                      <a16:colId xmlns:a16="http://schemas.microsoft.com/office/drawing/2014/main" val="20002"/>
                    </a:ext>
                  </a:extLst>
                </a:gridCol>
              </a:tblGrid>
              <a:tr h="774117">
                <a:tc>
                  <a:txBody>
                    <a:bodyPr/>
                    <a:lstStyle/>
                    <a:p>
                      <a:pPr>
                        <a:lnSpc>
                          <a:spcPct val="100000"/>
                        </a:lnSpc>
                        <a:buNone/>
                      </a:pPr>
                      <a:br>
                        <a:rPr sz="2200"/>
                      </a:br>
                      <a:endParaRPr lang="sl-SI" sz="2200" b="0" strike="noStrike" spc="-1">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a:solidFill>
                            <a:srgbClr val="0070C0"/>
                          </a:solidFill>
                          <a:latin typeface="Arial"/>
                        </a:rPr>
                        <a:t>Algoritmi</a:t>
                      </a:r>
                      <a:endParaRPr lang="sl-SI" sz="1500" b="0" strike="noStrike" spc="-1">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Razvoj programov</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448883">
                <a:tc gridSpan="3">
                  <a:txBody>
                    <a:bodyPr/>
                    <a:lstStyle/>
                    <a:p>
                      <a:pPr algn="ctr">
                        <a:lnSpc>
                          <a:spcPct val="100000"/>
                        </a:lnSpc>
                        <a:buNone/>
                      </a:pPr>
                      <a:r>
                        <a:rPr lang="sl-SI" sz="1500" b="0" strike="noStrike" spc="-1" dirty="0">
                          <a:solidFill>
                            <a:srgbClr val="7030A0"/>
                          </a:solidFill>
                          <a:latin typeface="Arial"/>
                        </a:rPr>
                        <a:t>Vrtec</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762797">
                <a:tc>
                  <a:txBody>
                    <a:bodyPr/>
                    <a:lstStyle/>
                    <a:p>
                      <a:pPr algn="ctr">
                        <a:lnSpc>
                          <a:spcPct val="100000"/>
                        </a:lnSpc>
                        <a:buNone/>
                      </a:pPr>
                      <a:r>
                        <a:rPr lang="sl-SI" sz="1400" b="0" strike="noStrike" spc="-1" dirty="0">
                          <a:solidFill>
                            <a:schemeClr val="accent4">
                              <a:lumMod val="75000"/>
                            </a:schemeClr>
                          </a:solidFill>
                          <a:latin typeface="Arial"/>
                        </a:rPr>
                        <a:t>OBDP</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dirty="0">
                          <a:solidFill>
                            <a:schemeClr val="accent4">
                              <a:lumMod val="75000"/>
                            </a:schemeClr>
                          </a:solidFill>
                          <a:latin typeface="Arial"/>
                        </a:rPr>
                        <a:t>Marsikatero dejavnost, ki jo opravljamo v vsakdanjem življenju, opravljamo po natančno določenih navodilih (npr. kuhamo, se igramo, hodimo v park).</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Pri delu in tudi pri igri sodelujemo ter si pri tem razdelimo naloge.</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448883">
                <a:tc gridSpan="3">
                  <a:txBody>
                    <a:bodyPr/>
                    <a:lstStyle/>
                    <a:p>
                      <a:pPr algn="ctr">
                        <a:lnSpc>
                          <a:spcPct val="100000"/>
                        </a:lnSpc>
                        <a:buNone/>
                      </a:pPr>
                      <a:r>
                        <a:rPr lang="sl-SI" sz="1500" b="0" strike="noStrike" spc="-1" dirty="0">
                          <a:solidFill>
                            <a:srgbClr val="7030A0"/>
                          </a:solidFill>
                          <a:latin typeface="Arial"/>
                        </a:rPr>
                        <a:t>Osnovna šola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746470">
                <a:tc>
                  <a:txBody>
                    <a:bodyPr/>
                    <a:lstStyle/>
                    <a:p>
                      <a:pPr algn="ctr">
                        <a:lnSpc>
                          <a:spcPct val="100000"/>
                        </a:lnSpc>
                        <a:buNone/>
                      </a:pPr>
                      <a:r>
                        <a:rPr lang="sl-SI" sz="1400" b="0" strike="noStrike" spc="-1">
                          <a:solidFill>
                            <a:schemeClr val="accent4">
                              <a:lumMod val="75000"/>
                            </a:schemeClr>
                          </a:solidFill>
                          <a:latin typeface="Arial"/>
                        </a:rPr>
                        <a:t>OBD1</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V vsakdanjem življenju sledimo in ustvarjamo različne procese. Mnoge od teh procesov lahko izrazimo v obliki algoritmov, ki jim lahko sledijo tudi računalniki.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dirty="0">
                          <a:solidFill>
                            <a:schemeClr val="accent4">
                              <a:lumMod val="75000"/>
                            </a:schemeClr>
                          </a:solidFill>
                          <a:latin typeface="Arial"/>
                        </a:rPr>
                        <a:t>Pri razvoju programov ljudje sodelujemo. Razvijamo jih z določenim namenom, na primer za izražanje idej ali za reševanje problemov.</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bl>
          </a:graphicData>
        </a:graphic>
      </p:graphicFrame>
      <p:graphicFrame>
        <p:nvGraphicFramePr>
          <p:cNvPr id="139" name="Table 138"/>
          <p:cNvGraphicFramePr/>
          <p:nvPr>
            <p:extLst>
              <p:ext uri="{D42A27DB-BD31-4B8C-83A1-F6EECF244321}">
                <p14:modId xmlns:p14="http://schemas.microsoft.com/office/powerpoint/2010/main" val="1969857380"/>
              </p:ext>
            </p:extLst>
          </p:nvPr>
        </p:nvGraphicFramePr>
        <p:xfrm>
          <a:off x="704234" y="4041256"/>
          <a:ext cx="10500648" cy="1604108"/>
        </p:xfrm>
        <a:graphic>
          <a:graphicData uri="http://schemas.openxmlformats.org/drawingml/2006/table">
            <a:tbl>
              <a:tblPr/>
              <a:tblGrid>
                <a:gridCol w="768457">
                  <a:extLst>
                    <a:ext uri="{9D8B030D-6E8A-4147-A177-3AD203B41FA5}">
                      <a16:colId xmlns:a16="http://schemas.microsoft.com/office/drawing/2014/main" val="20000"/>
                    </a:ext>
                  </a:extLst>
                </a:gridCol>
                <a:gridCol w="4599857">
                  <a:extLst>
                    <a:ext uri="{9D8B030D-6E8A-4147-A177-3AD203B41FA5}">
                      <a16:colId xmlns:a16="http://schemas.microsoft.com/office/drawing/2014/main" val="20001"/>
                    </a:ext>
                  </a:extLst>
                </a:gridCol>
                <a:gridCol w="5132334">
                  <a:extLst>
                    <a:ext uri="{9D8B030D-6E8A-4147-A177-3AD203B41FA5}">
                      <a16:colId xmlns:a16="http://schemas.microsoft.com/office/drawing/2014/main" val="20002"/>
                    </a:ext>
                  </a:extLst>
                </a:gridCol>
              </a:tblGrid>
              <a:tr h="1594312">
                <a:tc>
                  <a:txBody>
                    <a:bodyPr/>
                    <a:lstStyle/>
                    <a:p>
                      <a:pPr algn="ctr">
                        <a:lnSpc>
                          <a:spcPct val="100000"/>
                        </a:lnSpc>
                        <a:buNone/>
                      </a:pPr>
                      <a:r>
                        <a:rPr lang="sl-SI" sz="1400" b="0" strike="noStrike" spc="-1">
                          <a:solidFill>
                            <a:schemeClr val="accent4">
                              <a:lumMod val="75000"/>
                            </a:schemeClr>
                          </a:solidFill>
                          <a:latin typeface="Arial"/>
                        </a:rPr>
                        <a:t>OBD2</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400" b="0" strike="noStrike" spc="-1">
                          <a:solidFill>
                            <a:schemeClr val="accent4">
                              <a:lumMod val="75000"/>
                            </a:schemeClr>
                          </a:solidFill>
                          <a:latin typeface="Arial"/>
                        </a:rPr>
                        <a:t>Različni algoritmi lahko dajo enak rezultat. Nekateri algoritmi so v določenem kontekstu primernejši od drugih.</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400" b="0" strike="noStrike" spc="-1" dirty="0">
                          <a:solidFill>
                            <a:schemeClr val="accent4">
                              <a:lumMod val="75000"/>
                            </a:schemeClr>
                          </a:solidFill>
                          <a:latin typeface="Arial"/>
                        </a:rPr>
                        <a:t>Programe razvijamo s ponavljajočim se postopkom, ki vključuje načrtovanje, izvajanje in pregled. Načrtovanje pogosto vključuje ponovno uporabo obstoječe kode ali spreminjanje že razvitih programov. Pri razvoju nenehno preverjamo, ali programi delujejo v skladu s pričakovanji in jih popravljamo v delih, kjer ne. S ponavljanjem teh korakov izboljšujemo programe.</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bl>
          </a:graphicData>
        </a:graphic>
      </p:graphicFrame>
      <p:sp>
        <p:nvSpPr>
          <p:cNvPr id="3" name="PlaceHolder 2"/>
          <p:cNvSpPr>
            <a:spLocks noGrp="1"/>
          </p:cNvSpPr>
          <p:nvPr>
            <p:ph type="sldNum" idx="3"/>
          </p:nvPr>
        </p:nvSpPr>
        <p:spPr/>
        <p:txBody>
          <a:bodyPr/>
          <a:lstStyle/>
          <a:p>
            <a:fld id="{9981CDBF-E117-4A3C-B76F-7965BD4A3E29}" type="slidenum">
              <a:t>15</a:t>
            </a:fld>
            <a:endParaRPr/>
          </a:p>
        </p:txBody>
      </p:sp>
      <p:sp>
        <p:nvSpPr>
          <p:cNvPr id="2" name="Footer Placeholder 1">
            <a:extLst>
              <a:ext uri="{FF2B5EF4-FFF2-40B4-BE49-F238E27FC236}">
                <a16:creationId xmlns:a16="http://schemas.microsoft.com/office/drawing/2014/main" id="{9518DF44-2DC2-C455-D396-9D3C24BCDAEB}"/>
              </a:ext>
            </a:extLst>
          </p:cNvPr>
          <p:cNvSpPr>
            <a:spLocks noGrp="1"/>
          </p:cNvSpPr>
          <p:nvPr>
            <p:ph type="ftr" idx="2"/>
          </p:nvPr>
        </p:nvSpPr>
        <p:spPr/>
        <p:txBody>
          <a:bodyPr/>
          <a:lstStyle/>
          <a:p>
            <a:r>
              <a:rPr lang="en-US"/>
              <a:t>Temeljna znanja RIN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Algoritmi in programiranje</a:t>
            </a:r>
          </a:p>
        </p:txBody>
      </p:sp>
      <p:graphicFrame>
        <p:nvGraphicFramePr>
          <p:cNvPr id="141" name="Table 140"/>
          <p:cNvGraphicFramePr/>
          <p:nvPr>
            <p:extLst>
              <p:ext uri="{D42A27DB-BD31-4B8C-83A1-F6EECF244321}">
                <p14:modId xmlns:p14="http://schemas.microsoft.com/office/powerpoint/2010/main" val="223224686"/>
              </p:ext>
            </p:extLst>
          </p:nvPr>
        </p:nvGraphicFramePr>
        <p:xfrm>
          <a:off x="812210" y="1379304"/>
          <a:ext cx="10074840" cy="2171896"/>
        </p:xfrm>
        <a:graphic>
          <a:graphicData uri="http://schemas.openxmlformats.org/drawingml/2006/table">
            <a:tbl>
              <a:tblPr/>
              <a:tblGrid>
                <a:gridCol w="762361">
                  <a:extLst>
                    <a:ext uri="{9D8B030D-6E8A-4147-A177-3AD203B41FA5}">
                      <a16:colId xmlns:a16="http://schemas.microsoft.com/office/drawing/2014/main" val="20000"/>
                    </a:ext>
                  </a:extLst>
                </a:gridCol>
                <a:gridCol w="4635994">
                  <a:extLst>
                    <a:ext uri="{9D8B030D-6E8A-4147-A177-3AD203B41FA5}">
                      <a16:colId xmlns:a16="http://schemas.microsoft.com/office/drawing/2014/main" val="20001"/>
                    </a:ext>
                  </a:extLst>
                </a:gridCol>
                <a:gridCol w="4676485">
                  <a:extLst>
                    <a:ext uri="{9D8B030D-6E8A-4147-A177-3AD203B41FA5}">
                      <a16:colId xmlns:a16="http://schemas.microsoft.com/office/drawing/2014/main" val="20002"/>
                    </a:ext>
                  </a:extLst>
                </a:gridCol>
              </a:tblGrid>
              <a:tr h="774117">
                <a:tc>
                  <a:txBody>
                    <a:bodyPr/>
                    <a:lstStyle/>
                    <a:p>
                      <a:pPr>
                        <a:lnSpc>
                          <a:spcPct val="100000"/>
                        </a:lnSpc>
                        <a:buNone/>
                      </a:pPr>
                      <a:br>
                        <a:rPr sz="2200"/>
                      </a:br>
                      <a:endParaRPr lang="sl-SI" sz="2200" b="0" strike="noStrike" spc="-1">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a:solidFill>
                            <a:srgbClr val="0070C0"/>
                          </a:solidFill>
                          <a:latin typeface="Arial"/>
                        </a:rPr>
                        <a:t>Algoritmi</a:t>
                      </a:r>
                      <a:endParaRPr lang="sl-SI" sz="1500" b="0" strike="noStrike" spc="-1">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Razvoj programov</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1170391">
                <a:tc>
                  <a:txBody>
                    <a:bodyPr/>
                    <a:lstStyle/>
                    <a:p>
                      <a:pPr algn="ctr">
                        <a:lnSpc>
                          <a:spcPct val="100000"/>
                        </a:lnSpc>
                        <a:buNone/>
                      </a:pPr>
                      <a:r>
                        <a:rPr lang="sl-SI" sz="1400" b="0" strike="noStrike" spc="-1">
                          <a:solidFill>
                            <a:schemeClr val="accent4">
                              <a:lumMod val="75000"/>
                            </a:schemeClr>
                          </a:solidFill>
                          <a:latin typeface="Arial"/>
                        </a:rPr>
                        <a:t>OBD3</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Algoritmi vplivajo na to, kako ljudje komunicirajo z računalniki in kako se računalniki odzivajo. Ljudje načrtujejo algoritme, ki jih je mogoče posplošiti na številne situacije. Dobro berljivim algoritmom je enostavneje slediti in jih je lažje testirati in razhroščevati.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Pri načrtovanju smiselnih rešitev, namenjenih drugim, definiramo problemske kriterije in omejitve, pri čemer skrbno upoštevamo različne potrebe in želje skupnosti, in preverimo, ali so kriteriji in omejitve izpolnjeni.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bl>
          </a:graphicData>
        </a:graphic>
      </p:graphicFrame>
      <p:graphicFrame>
        <p:nvGraphicFramePr>
          <p:cNvPr id="142" name="Table 141"/>
          <p:cNvGraphicFramePr/>
          <p:nvPr>
            <p:extLst>
              <p:ext uri="{D42A27DB-BD31-4B8C-83A1-F6EECF244321}">
                <p14:modId xmlns:p14="http://schemas.microsoft.com/office/powerpoint/2010/main" val="2666423922"/>
              </p:ext>
            </p:extLst>
          </p:nvPr>
        </p:nvGraphicFramePr>
        <p:xfrm>
          <a:off x="810033" y="3050752"/>
          <a:ext cx="10074840" cy="2450976"/>
        </p:xfrm>
        <a:graphic>
          <a:graphicData uri="http://schemas.openxmlformats.org/drawingml/2006/table">
            <a:tbl>
              <a:tblPr/>
              <a:tblGrid>
                <a:gridCol w="771940">
                  <a:extLst>
                    <a:ext uri="{9D8B030D-6E8A-4147-A177-3AD203B41FA5}">
                      <a16:colId xmlns:a16="http://schemas.microsoft.com/office/drawing/2014/main" val="20000"/>
                    </a:ext>
                  </a:extLst>
                </a:gridCol>
                <a:gridCol w="4636429">
                  <a:extLst>
                    <a:ext uri="{9D8B030D-6E8A-4147-A177-3AD203B41FA5}">
                      <a16:colId xmlns:a16="http://schemas.microsoft.com/office/drawing/2014/main" val="20001"/>
                    </a:ext>
                  </a:extLst>
                </a:gridCol>
                <a:gridCol w="4666471">
                  <a:extLst>
                    <a:ext uri="{9D8B030D-6E8A-4147-A177-3AD203B41FA5}">
                      <a16:colId xmlns:a16="http://schemas.microsoft.com/office/drawing/2014/main" val="20002"/>
                    </a:ext>
                  </a:extLst>
                </a:gridCol>
              </a:tblGrid>
              <a:tr h="420148">
                <a:tc gridSpan="3">
                  <a:txBody>
                    <a:bodyPr/>
                    <a:lstStyle/>
                    <a:p>
                      <a:pPr algn="ctr">
                        <a:lnSpc>
                          <a:spcPct val="100000"/>
                        </a:lnSpc>
                        <a:buNone/>
                      </a:pPr>
                      <a:r>
                        <a:rPr lang="sl-SI" sz="1500" b="0" strike="noStrike" spc="-1" dirty="0">
                          <a:solidFill>
                            <a:srgbClr val="7030A0"/>
                          </a:solidFill>
                          <a:latin typeface="Arial"/>
                        </a:rPr>
                        <a:t>Srednja šola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2018233">
                <a:tc>
                  <a:txBody>
                    <a:bodyPr/>
                    <a:lstStyle/>
                    <a:p>
                      <a:pPr algn="ctr">
                        <a:lnSpc>
                          <a:spcPct val="100000"/>
                        </a:lnSpc>
                        <a:buNone/>
                      </a:pPr>
                      <a:r>
                        <a:rPr lang="sl-SI" sz="1400" b="0" strike="noStrike" spc="-1">
                          <a:solidFill>
                            <a:schemeClr val="accent4">
                              <a:lumMod val="75000"/>
                            </a:schemeClr>
                          </a:solidFill>
                          <a:latin typeface="Arial"/>
                        </a:rPr>
                        <a:t>OBD4</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Algoritme ocenjujemo in izbiramo na podlagi zmogljivosti, zmožnosti ponovne uporabe in enostavnosti implementacije. S poznavanjem pogostih algoritmov lahko izboljšamo razvoj programske opreme ter varovanje in shranjevanje podatkov.</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Raznovrstne ekipe lahko razvijajo programe s širokim dosegom, če pri tem upoštevajo in izkoriščajo sposobnosti svojih članov, ki nastopajo v različnih vlogah. Načrtovalske odločitve pogosto vključujejo kompromise. Pri razvoju kompleksnih programov si pomagamo z viri, kot so knjižnice ter orodja za urejanje in obvladovanje sestavnih delov programa. Sistematična analiza je ključna za odkrivanje učinkov trajnejših hroščev.</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bl>
          </a:graphicData>
        </a:graphic>
      </p:graphicFrame>
      <p:sp>
        <p:nvSpPr>
          <p:cNvPr id="3" name="PlaceHolder 2"/>
          <p:cNvSpPr>
            <a:spLocks noGrp="1"/>
          </p:cNvSpPr>
          <p:nvPr>
            <p:ph type="sldNum" idx="3"/>
          </p:nvPr>
        </p:nvSpPr>
        <p:spPr/>
        <p:txBody>
          <a:bodyPr/>
          <a:lstStyle/>
          <a:p>
            <a:fld id="{E870FAEE-1778-4641-9263-DA9BCB2937FB}" type="slidenum">
              <a:t>16</a:t>
            </a:fld>
            <a:endParaRPr/>
          </a:p>
        </p:txBody>
      </p:sp>
      <p:sp>
        <p:nvSpPr>
          <p:cNvPr id="2" name="Footer Placeholder 1">
            <a:extLst>
              <a:ext uri="{FF2B5EF4-FFF2-40B4-BE49-F238E27FC236}">
                <a16:creationId xmlns:a16="http://schemas.microsoft.com/office/drawing/2014/main" id="{88F88620-6DD3-0F62-677C-3C018F9F3E05}"/>
              </a:ext>
            </a:extLst>
          </p:cNvPr>
          <p:cNvSpPr>
            <a:spLocks noGrp="1"/>
          </p:cNvSpPr>
          <p:nvPr>
            <p:ph type="ftr" idx="2"/>
          </p:nvPr>
        </p:nvSpPr>
        <p:spPr/>
        <p:txBody>
          <a:bodyPr/>
          <a:lstStyle/>
          <a:p>
            <a:r>
              <a:rPr lang="en-US"/>
              <a:t>Temeljna znanja RIN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Omrežja in Internet</a:t>
            </a:r>
          </a:p>
        </p:txBody>
      </p:sp>
      <p:sp>
        <p:nvSpPr>
          <p:cNvPr id="144" name="PlaceHolder 2"/>
          <p:cNvSpPr>
            <a:spLocks noGrp="1"/>
          </p:cNvSpPr>
          <p:nvPr>
            <p:ph/>
          </p:nvPr>
        </p:nvSpPr>
        <p:spPr>
          <a:xfrm>
            <a:off x="653294" y="1523852"/>
            <a:ext cx="10884658" cy="4789250"/>
          </a:xfrm>
          <a:prstGeom prst="rect">
            <a:avLst/>
          </a:prstGeom>
          <a:noFill/>
          <a:ln w="0">
            <a:noFill/>
          </a:ln>
        </p:spPr>
        <p:txBody>
          <a:bodyPr vert="horz" lIns="0" tIns="0" rIns="0" bIns="0" rtlCol="0" anchor="t">
            <a:normAutofit/>
          </a:bodyPr>
          <a:lstStyle/>
          <a:p>
            <a:pPr marL="522461" indent="-391846">
              <a:spcBef>
                <a:spcPts val="1278"/>
              </a:spcBef>
              <a:buClr>
                <a:srgbClr val="FF6600"/>
              </a:buClr>
              <a:buSzPct val="45000"/>
              <a:buFont typeface="Wingdings" charset="2"/>
              <a:buChar char=""/>
            </a:pPr>
            <a:r>
              <a:rPr lang="sl-SI" sz="2903" spc="-1">
                <a:latin typeface="Arial"/>
              </a:rPr>
              <a:t>Omrežne komunikacije in organizacija</a:t>
            </a:r>
          </a:p>
          <a:p>
            <a:pPr marL="522461" indent="-391846">
              <a:spcBef>
                <a:spcPts val="1278"/>
              </a:spcBef>
              <a:buClr>
                <a:srgbClr val="FF6600"/>
              </a:buClr>
              <a:buSzPct val="45000"/>
              <a:buFont typeface="Wingdings" charset="2"/>
              <a:buChar char=""/>
            </a:pPr>
            <a:r>
              <a:rPr lang="sl-SI" sz="2903" spc="-1">
                <a:latin typeface="Arial"/>
              </a:rPr>
              <a:t>Kibernetska varnost</a:t>
            </a:r>
          </a:p>
        </p:txBody>
      </p:sp>
      <p:sp>
        <p:nvSpPr>
          <p:cNvPr id="4" name="PlaceHolder 3"/>
          <p:cNvSpPr>
            <a:spLocks noGrp="1"/>
          </p:cNvSpPr>
          <p:nvPr>
            <p:ph type="sldNum" idx="3"/>
          </p:nvPr>
        </p:nvSpPr>
        <p:spPr/>
        <p:txBody>
          <a:bodyPr/>
          <a:lstStyle/>
          <a:p>
            <a:fld id="{7956702C-F7BC-408A-B2AF-77EBE7E22A9C}" type="slidenum">
              <a:t>17</a:t>
            </a:fld>
            <a:endParaRPr/>
          </a:p>
        </p:txBody>
      </p:sp>
      <p:sp>
        <p:nvSpPr>
          <p:cNvPr id="2" name="Footer Placeholder 1">
            <a:extLst>
              <a:ext uri="{FF2B5EF4-FFF2-40B4-BE49-F238E27FC236}">
                <a16:creationId xmlns:a16="http://schemas.microsoft.com/office/drawing/2014/main" id="{BE8E6EAA-11B1-655F-31FB-B0D25A98D128}"/>
              </a:ext>
            </a:extLst>
          </p:cNvPr>
          <p:cNvSpPr>
            <a:spLocks noGrp="1"/>
          </p:cNvSpPr>
          <p:nvPr>
            <p:ph type="ftr" idx="2"/>
          </p:nvPr>
        </p:nvSpPr>
        <p:spPr/>
        <p:txBody>
          <a:bodyPr/>
          <a:lstStyle/>
          <a:p>
            <a:r>
              <a:rPr lang="en-US"/>
              <a:t>Temeljna znanja RIN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Omrežja in Internet</a:t>
            </a:r>
          </a:p>
        </p:txBody>
      </p:sp>
      <p:graphicFrame>
        <p:nvGraphicFramePr>
          <p:cNvPr id="146" name="Table 145"/>
          <p:cNvGraphicFramePr/>
          <p:nvPr>
            <p:extLst>
              <p:ext uri="{D42A27DB-BD31-4B8C-83A1-F6EECF244321}">
                <p14:modId xmlns:p14="http://schemas.microsoft.com/office/powerpoint/2010/main" val="3596561271"/>
              </p:ext>
            </p:extLst>
          </p:nvPr>
        </p:nvGraphicFramePr>
        <p:xfrm>
          <a:off x="653729" y="1415876"/>
          <a:ext cx="10890318" cy="4332460"/>
        </p:xfrm>
        <a:graphic>
          <a:graphicData uri="http://schemas.openxmlformats.org/drawingml/2006/table">
            <a:tbl>
              <a:tblPr/>
              <a:tblGrid>
                <a:gridCol w="930856">
                  <a:extLst>
                    <a:ext uri="{9D8B030D-6E8A-4147-A177-3AD203B41FA5}">
                      <a16:colId xmlns:a16="http://schemas.microsoft.com/office/drawing/2014/main" val="20000"/>
                    </a:ext>
                  </a:extLst>
                </a:gridCol>
                <a:gridCol w="4958615">
                  <a:extLst>
                    <a:ext uri="{9D8B030D-6E8A-4147-A177-3AD203B41FA5}">
                      <a16:colId xmlns:a16="http://schemas.microsoft.com/office/drawing/2014/main" val="20001"/>
                    </a:ext>
                  </a:extLst>
                </a:gridCol>
                <a:gridCol w="5000847">
                  <a:extLst>
                    <a:ext uri="{9D8B030D-6E8A-4147-A177-3AD203B41FA5}">
                      <a16:colId xmlns:a16="http://schemas.microsoft.com/office/drawing/2014/main" val="20002"/>
                    </a:ext>
                  </a:extLst>
                </a:gridCol>
              </a:tblGrid>
              <a:tr h="774117">
                <a:tc>
                  <a:txBody>
                    <a:bodyPr/>
                    <a:lstStyle/>
                    <a:p>
                      <a:pPr>
                        <a:lnSpc>
                          <a:spcPct val="100000"/>
                        </a:lnSpc>
                        <a:buNone/>
                      </a:pPr>
                      <a:br>
                        <a:rPr sz="2200"/>
                      </a:br>
                      <a:endParaRPr lang="sl-SI" sz="2200" b="0" strike="noStrike" spc="-1">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700" b="1" strike="noStrike" spc="-1">
                          <a:solidFill>
                            <a:srgbClr val="0070C0"/>
                          </a:solidFill>
                          <a:latin typeface="Arial"/>
                        </a:rPr>
                        <a:t>Omrežne komunikacije in organizacija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700" b="1" strike="noStrike" spc="-1" dirty="0">
                          <a:solidFill>
                            <a:srgbClr val="0070C0"/>
                          </a:solidFill>
                          <a:latin typeface="Arial"/>
                        </a:rPr>
                        <a:t>Kibernetska varnost</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368627">
                <a:tc gridSpan="3">
                  <a:txBody>
                    <a:bodyPr/>
                    <a:lstStyle/>
                    <a:p>
                      <a:pPr algn="ctr">
                        <a:lnSpc>
                          <a:spcPct val="100000"/>
                        </a:lnSpc>
                        <a:buNone/>
                      </a:pPr>
                      <a:r>
                        <a:rPr lang="sl-SI" sz="1700" b="0" strike="noStrike" spc="-1" dirty="0">
                          <a:solidFill>
                            <a:srgbClr val="7030A0"/>
                          </a:solidFill>
                          <a:latin typeface="Arial"/>
                        </a:rPr>
                        <a:t>Vrtec</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1142744">
                <a:tc>
                  <a:txBody>
                    <a:bodyPr/>
                    <a:lstStyle/>
                    <a:p>
                      <a:pPr algn="ctr">
                        <a:lnSpc>
                          <a:spcPct val="100000"/>
                        </a:lnSpc>
                        <a:buNone/>
                      </a:pPr>
                      <a:r>
                        <a:rPr lang="sl-SI" sz="1700" b="0" strike="noStrike" spc="-1">
                          <a:solidFill>
                            <a:schemeClr val="accent4">
                              <a:lumMod val="75000"/>
                            </a:schemeClr>
                          </a:solidFill>
                          <a:latin typeface="Arial"/>
                        </a:rPr>
                        <a:t>OBDP</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700" b="0" strike="noStrike" spc="-1">
                          <a:solidFill>
                            <a:schemeClr val="accent4">
                              <a:lumMod val="75000"/>
                            </a:schemeClr>
                          </a:solidFill>
                          <a:latin typeface="Arial"/>
                        </a:rPr>
                        <a:t>Digitalne naprave si lahko izmenjujejo podatke, če so povezane. Povezane so lahko na različne načine. Internet nam omogoča, da smo v stiku z nekom ali nečim, kar ni poleg nas.</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700" b="0" strike="noStrike" spc="-1">
                          <a:solidFill>
                            <a:schemeClr val="accent4">
                              <a:lumMod val="75000"/>
                            </a:schemeClr>
                          </a:solidFill>
                          <a:latin typeface="Arial"/>
                        </a:rPr>
                        <a:t>Ko komuniciramo po Internetu, smo lahko zavedeni, da ne komuniciramo s tisto osebo ali napravo, za katero mislimo, da komuniciramo z njo.</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368627">
                <a:tc gridSpan="3">
                  <a:txBody>
                    <a:bodyPr/>
                    <a:lstStyle/>
                    <a:p>
                      <a:pPr algn="ctr">
                        <a:lnSpc>
                          <a:spcPct val="100000"/>
                        </a:lnSpc>
                        <a:buNone/>
                      </a:pPr>
                      <a:r>
                        <a:rPr lang="sl-SI" sz="1700" b="0" strike="noStrike" spc="-1" dirty="0">
                          <a:solidFill>
                            <a:srgbClr val="7030A0"/>
                          </a:solidFill>
                          <a:latin typeface="Arial"/>
                        </a:rPr>
                        <a:t>Osnovna šola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1658822">
                <a:tc>
                  <a:txBody>
                    <a:bodyPr/>
                    <a:lstStyle/>
                    <a:p>
                      <a:pPr algn="ctr">
                        <a:lnSpc>
                          <a:spcPct val="100000"/>
                        </a:lnSpc>
                        <a:buNone/>
                      </a:pPr>
                      <a:r>
                        <a:rPr lang="sl-SI" sz="1700" b="0" strike="noStrike" spc="-1">
                          <a:solidFill>
                            <a:schemeClr val="accent4">
                              <a:lumMod val="75000"/>
                            </a:schemeClr>
                          </a:solidFill>
                          <a:latin typeface="Arial"/>
                        </a:rPr>
                        <a:t>OBD1</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700" b="0" strike="noStrike" spc="-1">
                          <a:solidFill>
                            <a:schemeClr val="accent4">
                              <a:lumMod val="75000"/>
                            </a:schemeClr>
                          </a:solidFill>
                          <a:latin typeface="Arial"/>
                        </a:rPr>
                        <a:t>Računalniška omrežja lahko služijo povezovanju ljudi, krajev, informacij in idej. Internet omogoča ljudem, da se povezujejo z drugimi ljudmi ob uporabi številnih povezovalnih točk.</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700" b="0" strike="noStrike" spc="-1" dirty="0">
                          <a:solidFill>
                            <a:schemeClr val="accent4">
                              <a:lumMod val="75000"/>
                            </a:schemeClr>
                          </a:solidFill>
                          <a:latin typeface="Arial"/>
                        </a:rPr>
                        <a:t>Povezovanje naprav v omrežje oziroma v Internet prinaša veliko prednosti, vendar moramo ob tem biti pazljivi, da uporabljamo ustrezne overitvene (avtentikacijske) ukrepe kot so močna gesla, s čimer zaščitimo naprave in informacije pred nepooblaščenim dostopom.</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bl>
          </a:graphicData>
        </a:graphic>
      </p:graphicFrame>
      <p:sp>
        <p:nvSpPr>
          <p:cNvPr id="3" name="PlaceHolder 2"/>
          <p:cNvSpPr>
            <a:spLocks noGrp="1"/>
          </p:cNvSpPr>
          <p:nvPr>
            <p:ph type="sldNum" idx="3"/>
          </p:nvPr>
        </p:nvSpPr>
        <p:spPr/>
        <p:txBody>
          <a:bodyPr/>
          <a:lstStyle/>
          <a:p>
            <a:fld id="{0DFE9D03-AE9A-4BD5-B3E9-CABC2E26C706}" type="slidenum">
              <a:t>18</a:t>
            </a:fld>
            <a:endParaRPr/>
          </a:p>
        </p:txBody>
      </p:sp>
      <p:sp>
        <p:nvSpPr>
          <p:cNvPr id="2" name="Footer Placeholder 1">
            <a:extLst>
              <a:ext uri="{FF2B5EF4-FFF2-40B4-BE49-F238E27FC236}">
                <a16:creationId xmlns:a16="http://schemas.microsoft.com/office/drawing/2014/main" id="{BEEC6F3E-B65D-0923-9DCA-CFC34139861F}"/>
              </a:ext>
            </a:extLst>
          </p:cNvPr>
          <p:cNvSpPr>
            <a:spLocks noGrp="1"/>
          </p:cNvSpPr>
          <p:nvPr>
            <p:ph type="ftr" idx="2"/>
          </p:nvPr>
        </p:nvSpPr>
        <p:spPr/>
        <p:txBody>
          <a:bodyPr/>
          <a:lstStyle/>
          <a:p>
            <a:r>
              <a:rPr lang="en-US"/>
              <a:t>Temeljna znanja RIN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Omrežja in Internet</a:t>
            </a:r>
          </a:p>
        </p:txBody>
      </p:sp>
      <p:graphicFrame>
        <p:nvGraphicFramePr>
          <p:cNvPr id="148" name="Table 147"/>
          <p:cNvGraphicFramePr/>
          <p:nvPr>
            <p:extLst>
              <p:ext uri="{D42A27DB-BD31-4B8C-83A1-F6EECF244321}">
                <p14:modId xmlns:p14="http://schemas.microsoft.com/office/powerpoint/2010/main" val="1682570780"/>
              </p:ext>
            </p:extLst>
          </p:nvPr>
        </p:nvGraphicFramePr>
        <p:xfrm>
          <a:off x="662437" y="1224742"/>
          <a:ext cx="10750995" cy="3989364"/>
        </p:xfrm>
        <a:graphic>
          <a:graphicData uri="http://schemas.openxmlformats.org/drawingml/2006/table">
            <a:tbl>
              <a:tblPr/>
              <a:tblGrid>
                <a:gridCol w="785872">
                  <a:extLst>
                    <a:ext uri="{9D8B030D-6E8A-4147-A177-3AD203B41FA5}">
                      <a16:colId xmlns:a16="http://schemas.microsoft.com/office/drawing/2014/main" val="20000"/>
                    </a:ext>
                  </a:extLst>
                </a:gridCol>
                <a:gridCol w="5092279">
                  <a:extLst>
                    <a:ext uri="{9D8B030D-6E8A-4147-A177-3AD203B41FA5}">
                      <a16:colId xmlns:a16="http://schemas.microsoft.com/office/drawing/2014/main" val="20001"/>
                    </a:ext>
                  </a:extLst>
                </a:gridCol>
                <a:gridCol w="4872844">
                  <a:extLst>
                    <a:ext uri="{9D8B030D-6E8A-4147-A177-3AD203B41FA5}">
                      <a16:colId xmlns:a16="http://schemas.microsoft.com/office/drawing/2014/main" val="20002"/>
                    </a:ext>
                  </a:extLst>
                </a:gridCol>
              </a:tblGrid>
              <a:tr h="774117">
                <a:tc>
                  <a:txBody>
                    <a:bodyPr/>
                    <a:lstStyle/>
                    <a:p>
                      <a:pPr>
                        <a:lnSpc>
                          <a:spcPct val="100000"/>
                        </a:lnSpc>
                        <a:buNone/>
                      </a:pPr>
                      <a:br>
                        <a:rPr sz="2200"/>
                      </a:br>
                      <a:endParaRPr lang="sl-SI" sz="2200" b="0" strike="noStrike" spc="-1">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a:solidFill>
                            <a:srgbClr val="0070C0"/>
                          </a:solidFill>
                          <a:latin typeface="Arial"/>
                        </a:rPr>
                        <a:t>Omrežne komunikacije in organizacija</a:t>
                      </a:r>
                      <a:endParaRPr lang="sl-SI" sz="1500" b="0" strike="noStrike" spc="-1">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Kibernetska varnost</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1594312">
                <a:tc>
                  <a:txBody>
                    <a:bodyPr/>
                    <a:lstStyle/>
                    <a:p>
                      <a:pPr algn="ctr">
                        <a:lnSpc>
                          <a:spcPct val="100000"/>
                        </a:lnSpc>
                        <a:buNone/>
                      </a:pPr>
                      <a:r>
                        <a:rPr lang="sl-SI" sz="1400" b="0" strike="noStrike" spc="-1">
                          <a:solidFill>
                            <a:schemeClr val="accent4">
                              <a:lumMod val="75000"/>
                            </a:schemeClr>
                          </a:solidFill>
                          <a:latin typeface="Arial"/>
                        </a:rPr>
                        <a:t>OBD2</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Informacija potrebuje za pošiljanje oziroma prejemanje fizični medij ali brezžično povezavo, od katerih so nekatere povezave primernejše od drugih. Posredovana informacija je najprej razdeljena v manjše koščke, ki jih imenujemo paketi in potujejo neodvisno eden od drugega, vendar se pri prejemniku ponovno združijo. Za to, da paketi pravilno potujejo po omrežju skrbijo usmerjevalniki in stikala.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Za zaščito informacij lahko uporabimo različne varnostne ukrepe. Slednji so lahko fizični oziroma digitalni.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1594312">
                <a:tc>
                  <a:txBody>
                    <a:bodyPr/>
                    <a:lstStyle/>
                    <a:p>
                      <a:pPr algn="ctr">
                        <a:lnSpc>
                          <a:spcPct val="100000"/>
                        </a:lnSpc>
                        <a:buNone/>
                      </a:pPr>
                      <a:r>
                        <a:rPr lang="sl-SI" sz="1400" b="0" strike="noStrike" spc="-1">
                          <a:solidFill>
                            <a:schemeClr val="accent4">
                              <a:lumMod val="75000"/>
                            </a:schemeClr>
                          </a:solidFill>
                          <a:latin typeface="Arial"/>
                        </a:rPr>
                        <a:t>OBD3</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Računalniki prejemajo in pošiljajo informacijo upoštevaje zbirko pravil, ki jih imenujemo protokoli. Protokoli določajo, kako naj sporočila, ki jih pošiljamo med računalniki, izgledajo in na kakšen način so poslana. Upoštevanje zahtev kot so varnost, hitrost ali zanesljivost določa najboljšo pot za pošiljanje in sprejemanje podatkov.</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dirty="0">
                          <a:solidFill>
                            <a:schemeClr val="accent4">
                              <a:lumMod val="75000"/>
                            </a:schemeClr>
                          </a:solidFill>
                          <a:latin typeface="Arial"/>
                        </a:rPr>
                        <a:t>Informacijo, ki je poslana preko omrežij, lahko zaščitimo pred nepooblaščenim dostopom in spreminjanjem na različne načine, kot so šifriranje, da ohranimo zaupnost, in omejitev dostopa, da zagotovimo celovitost. Varnostni ukrepi za varovanje informacije, ki je na voljo na spletu, naslavljajo varovanje pred nevarnostjo vdorov v osebne in zasebne podatke.</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bl>
          </a:graphicData>
        </a:graphic>
      </p:graphicFrame>
      <p:sp>
        <p:nvSpPr>
          <p:cNvPr id="3" name="PlaceHolder 2"/>
          <p:cNvSpPr>
            <a:spLocks noGrp="1"/>
          </p:cNvSpPr>
          <p:nvPr>
            <p:ph type="sldNum" idx="3"/>
          </p:nvPr>
        </p:nvSpPr>
        <p:spPr/>
        <p:txBody>
          <a:bodyPr/>
          <a:lstStyle/>
          <a:p>
            <a:fld id="{131E2F30-9D2A-4A66-877F-B7FD5F975784}" type="slidenum">
              <a:t>19</a:t>
            </a:fld>
            <a:endParaRPr/>
          </a:p>
        </p:txBody>
      </p:sp>
      <p:sp>
        <p:nvSpPr>
          <p:cNvPr id="2" name="Footer Placeholder 1">
            <a:extLst>
              <a:ext uri="{FF2B5EF4-FFF2-40B4-BE49-F238E27FC236}">
                <a16:creationId xmlns:a16="http://schemas.microsoft.com/office/drawing/2014/main" id="{14600B10-B50E-7931-B759-33043EA6C1D8}"/>
              </a:ext>
            </a:extLst>
          </p:cNvPr>
          <p:cNvSpPr>
            <a:spLocks noGrp="1"/>
          </p:cNvSpPr>
          <p:nvPr>
            <p:ph type="ftr" idx="2"/>
          </p:nvPr>
        </p:nvSpPr>
        <p:spPr/>
        <p:txBody>
          <a:bodyPr/>
          <a:lstStyle/>
          <a:p>
            <a:r>
              <a:rPr lang="en-US"/>
              <a:t>Temeljna znanja RIN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RIN je temeljni predmet</a:t>
            </a:r>
          </a:p>
        </p:txBody>
      </p:sp>
      <p:sp>
        <p:nvSpPr>
          <p:cNvPr id="99" name="PlaceHolder 2"/>
          <p:cNvSpPr>
            <a:spLocks noGrp="1"/>
          </p:cNvSpPr>
          <p:nvPr>
            <p:ph type="subTitle"/>
          </p:nvPr>
        </p:nvSpPr>
        <p:spPr>
          <a:xfrm>
            <a:off x="653294" y="1523852"/>
            <a:ext cx="10884658" cy="4789250"/>
          </a:xfrm>
          <a:prstGeom prst="rect">
            <a:avLst/>
          </a:prstGeom>
          <a:noFill/>
          <a:ln w="0">
            <a:noFill/>
          </a:ln>
        </p:spPr>
        <p:txBody>
          <a:bodyPr vert="horz" lIns="0" tIns="0" rIns="0" bIns="0" rtlCol="0" anchor="t">
            <a:noAutofit/>
          </a:bodyPr>
          <a:lstStyle/>
          <a:p>
            <a:pPr algn="ctr">
              <a:buNone/>
            </a:pPr>
            <a:endParaRPr lang="sl-SI" sz="3870" spc="-1" dirty="0">
              <a:latin typeface="Arial"/>
            </a:endParaRPr>
          </a:p>
          <a:p>
            <a:pPr algn="ctr">
              <a:buNone/>
            </a:pPr>
            <a:r>
              <a:rPr lang="sl-SI" sz="3870" spc="-1" dirty="0">
                <a:latin typeface="Arial"/>
              </a:rPr>
              <a:t>RIN je za digitalno tehniko</a:t>
            </a:r>
          </a:p>
          <a:p>
            <a:pPr algn="ctr">
              <a:buNone/>
            </a:pPr>
            <a:endParaRPr lang="sl-SI" sz="3870" spc="-1" dirty="0">
              <a:latin typeface="Arial"/>
            </a:endParaRPr>
          </a:p>
          <a:p>
            <a:pPr algn="ctr">
              <a:buNone/>
            </a:pPr>
            <a:r>
              <a:rPr lang="sl-SI" sz="3870" spc="-1" dirty="0">
                <a:latin typeface="Arial"/>
              </a:rPr>
              <a:t>tako kot je </a:t>
            </a:r>
          </a:p>
          <a:p>
            <a:pPr algn="ctr">
              <a:buNone/>
            </a:pPr>
            <a:endParaRPr lang="sl-SI" sz="3870" spc="-1" dirty="0">
              <a:latin typeface="Arial"/>
            </a:endParaRPr>
          </a:p>
          <a:p>
            <a:pPr algn="ctr">
              <a:buNone/>
            </a:pPr>
            <a:r>
              <a:rPr lang="sl-SI" sz="3870" spc="-1" dirty="0">
                <a:latin typeface="Arial"/>
              </a:rPr>
              <a:t>fizika za elekrotehniko</a:t>
            </a:r>
          </a:p>
        </p:txBody>
      </p:sp>
      <p:sp>
        <p:nvSpPr>
          <p:cNvPr id="4" name="PlaceHolder 3"/>
          <p:cNvSpPr>
            <a:spLocks noGrp="1"/>
          </p:cNvSpPr>
          <p:nvPr>
            <p:ph type="sldNum" idx="3"/>
          </p:nvPr>
        </p:nvSpPr>
        <p:spPr/>
        <p:txBody>
          <a:bodyPr/>
          <a:lstStyle/>
          <a:p>
            <a:fld id="{FC994204-C15B-4F9A-A827-4630387970F8}" type="slidenum">
              <a:rPr/>
              <a:t>2</a:t>
            </a:fld>
            <a:endParaRPr/>
          </a:p>
        </p:txBody>
      </p:sp>
      <p:sp>
        <p:nvSpPr>
          <p:cNvPr id="2" name="Footer Placeholder 1">
            <a:extLst>
              <a:ext uri="{FF2B5EF4-FFF2-40B4-BE49-F238E27FC236}">
                <a16:creationId xmlns:a16="http://schemas.microsoft.com/office/drawing/2014/main" id="{84CB79E8-4515-A319-A8EA-F46882AD9D0B}"/>
              </a:ext>
            </a:extLst>
          </p:cNvPr>
          <p:cNvSpPr>
            <a:spLocks noGrp="1"/>
          </p:cNvSpPr>
          <p:nvPr>
            <p:ph type="ftr" idx="2"/>
          </p:nvPr>
        </p:nvSpPr>
        <p:spPr/>
        <p:txBody>
          <a:bodyPr/>
          <a:lstStyle/>
          <a:p>
            <a:r>
              <a:rPr lang="en-US"/>
              <a:t>Temeljna znanja RIN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Omrežja in Internet</a:t>
            </a:r>
          </a:p>
        </p:txBody>
      </p:sp>
      <p:graphicFrame>
        <p:nvGraphicFramePr>
          <p:cNvPr id="150" name="Table 149"/>
          <p:cNvGraphicFramePr/>
          <p:nvPr>
            <p:extLst>
              <p:ext uri="{D42A27DB-BD31-4B8C-83A1-F6EECF244321}">
                <p14:modId xmlns:p14="http://schemas.microsoft.com/office/powerpoint/2010/main" val="3229502990"/>
              </p:ext>
            </p:extLst>
          </p:nvPr>
        </p:nvGraphicFramePr>
        <p:xfrm>
          <a:off x="793053" y="2428150"/>
          <a:ext cx="10750994" cy="2175804"/>
        </p:xfrm>
        <a:graphic>
          <a:graphicData uri="http://schemas.openxmlformats.org/drawingml/2006/table">
            <a:tbl>
              <a:tblPr/>
              <a:tblGrid>
                <a:gridCol w="837683">
                  <a:extLst>
                    <a:ext uri="{9D8B030D-6E8A-4147-A177-3AD203B41FA5}">
                      <a16:colId xmlns:a16="http://schemas.microsoft.com/office/drawing/2014/main" val="20000"/>
                    </a:ext>
                  </a:extLst>
                </a:gridCol>
                <a:gridCol w="4879810">
                  <a:extLst>
                    <a:ext uri="{9D8B030D-6E8A-4147-A177-3AD203B41FA5}">
                      <a16:colId xmlns:a16="http://schemas.microsoft.com/office/drawing/2014/main" val="20001"/>
                    </a:ext>
                  </a:extLst>
                </a:gridCol>
                <a:gridCol w="5033501">
                  <a:extLst>
                    <a:ext uri="{9D8B030D-6E8A-4147-A177-3AD203B41FA5}">
                      <a16:colId xmlns:a16="http://schemas.microsoft.com/office/drawing/2014/main" val="20002"/>
                    </a:ext>
                  </a:extLst>
                </a:gridCol>
              </a:tblGrid>
              <a:tr h="442353">
                <a:tc>
                  <a:txBody>
                    <a:bodyPr/>
                    <a:lstStyle/>
                    <a:p>
                      <a:endParaRPr lang="en-SI" sz="2200"/>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a:solidFill>
                            <a:srgbClr val="0070C0"/>
                          </a:solidFill>
                          <a:latin typeface="Arial"/>
                        </a:rPr>
                        <a:t>Omrežne komunikacije in organizacija</a:t>
                      </a:r>
                      <a:endParaRPr lang="sl-SI" sz="1500" b="0" strike="noStrike" spc="-1">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Kibernetska varnost</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331764">
                <a:tc gridSpan="3">
                  <a:txBody>
                    <a:bodyPr/>
                    <a:lstStyle/>
                    <a:p>
                      <a:pPr algn="ctr">
                        <a:lnSpc>
                          <a:spcPct val="100000"/>
                        </a:lnSpc>
                        <a:buNone/>
                      </a:pPr>
                      <a:r>
                        <a:rPr lang="sl-SI" sz="1500" b="0" strike="noStrike" spc="-1" dirty="0">
                          <a:solidFill>
                            <a:srgbClr val="7030A0"/>
                          </a:solidFill>
                          <a:latin typeface="Arial"/>
                        </a:rPr>
                        <a:t>Srednja šola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1382352">
                <a:tc>
                  <a:txBody>
                    <a:bodyPr/>
                    <a:lstStyle/>
                    <a:p>
                      <a:pPr algn="ctr">
                        <a:lnSpc>
                          <a:spcPct val="100000"/>
                        </a:lnSpc>
                        <a:buNone/>
                      </a:pPr>
                      <a:r>
                        <a:rPr lang="sl-SI" sz="1400" b="0" strike="noStrike" spc="-1">
                          <a:solidFill>
                            <a:schemeClr val="accent4">
                              <a:lumMod val="75000"/>
                            </a:schemeClr>
                          </a:solidFill>
                          <a:latin typeface="Arial"/>
                        </a:rPr>
                        <a:t>OBD4</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Omrežno topologijo delno določa tudi zahteva po tem, koliko naprav želimo podpreti. Vsaki napravi je dodeljen naslov, ki enolično določa napravo in omrežje, v katerega je priključena naprava. Povečljivost in zanesljivost Interneta zagotavljata hierarhičnost omrežij in redundantnost v njihovi zasnovi.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dirty="0">
                          <a:solidFill>
                            <a:schemeClr val="accent4">
                              <a:lumMod val="75000"/>
                            </a:schemeClr>
                          </a:solidFill>
                          <a:latin typeface="Arial"/>
                        </a:rPr>
                        <a:t>Omrežna varnost je odvisna od kombinacije strojne in programske opreme ter postopkov, ki nadzorujejo dostop do podatkov in sistemov. Potrebe uporabnikov in občutljivost podatkov določata raven implementirane varnosti.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bl>
          </a:graphicData>
        </a:graphic>
      </p:graphicFrame>
      <p:sp>
        <p:nvSpPr>
          <p:cNvPr id="3" name="PlaceHolder 2"/>
          <p:cNvSpPr>
            <a:spLocks noGrp="1"/>
          </p:cNvSpPr>
          <p:nvPr>
            <p:ph type="sldNum" idx="3"/>
          </p:nvPr>
        </p:nvSpPr>
        <p:spPr/>
        <p:txBody>
          <a:bodyPr/>
          <a:lstStyle/>
          <a:p>
            <a:fld id="{B5A6421A-F4E3-4449-8E2A-44912A42CA78}" type="slidenum">
              <a:t>20</a:t>
            </a:fld>
            <a:endParaRPr/>
          </a:p>
        </p:txBody>
      </p:sp>
      <p:sp>
        <p:nvSpPr>
          <p:cNvPr id="2" name="Footer Placeholder 1">
            <a:extLst>
              <a:ext uri="{FF2B5EF4-FFF2-40B4-BE49-F238E27FC236}">
                <a16:creationId xmlns:a16="http://schemas.microsoft.com/office/drawing/2014/main" id="{06AA6570-B385-40CA-072C-4C2188CC0942}"/>
              </a:ext>
            </a:extLst>
          </p:cNvPr>
          <p:cNvSpPr>
            <a:spLocks noGrp="1"/>
          </p:cNvSpPr>
          <p:nvPr>
            <p:ph type="ftr" idx="2"/>
          </p:nvPr>
        </p:nvSpPr>
        <p:spPr/>
        <p:txBody>
          <a:bodyPr/>
          <a:lstStyle/>
          <a:p>
            <a:r>
              <a:rPr lang="en-US"/>
              <a:t>Temeljna znanja RIN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Učinki računalništva in informatike</a:t>
            </a:r>
          </a:p>
        </p:txBody>
      </p:sp>
      <p:sp>
        <p:nvSpPr>
          <p:cNvPr id="152" name="PlaceHolder 2"/>
          <p:cNvSpPr>
            <a:spLocks noGrp="1"/>
          </p:cNvSpPr>
          <p:nvPr>
            <p:ph/>
          </p:nvPr>
        </p:nvSpPr>
        <p:spPr>
          <a:xfrm>
            <a:off x="653294" y="1523852"/>
            <a:ext cx="10884658" cy="4789250"/>
          </a:xfrm>
          <a:prstGeom prst="rect">
            <a:avLst/>
          </a:prstGeom>
          <a:noFill/>
          <a:ln w="0">
            <a:noFill/>
          </a:ln>
        </p:spPr>
        <p:txBody>
          <a:bodyPr vert="horz" lIns="0" tIns="0" rIns="0" bIns="0" rtlCol="0" anchor="t">
            <a:normAutofit/>
          </a:bodyPr>
          <a:lstStyle/>
          <a:p>
            <a:pPr marL="522461" indent="-391846">
              <a:spcBef>
                <a:spcPts val="1278"/>
              </a:spcBef>
              <a:buClr>
                <a:srgbClr val="FF6600"/>
              </a:buClr>
              <a:buSzPct val="45000"/>
              <a:buFont typeface="Wingdings" charset="2"/>
              <a:buChar char=""/>
            </a:pPr>
            <a:r>
              <a:rPr lang="sl-SI" sz="2903" spc="-1">
                <a:latin typeface="Arial"/>
              </a:rPr>
              <a:t>Kultura</a:t>
            </a:r>
          </a:p>
          <a:p>
            <a:pPr marL="522461" indent="-391846">
              <a:spcBef>
                <a:spcPts val="1278"/>
              </a:spcBef>
              <a:buClr>
                <a:srgbClr val="FF6600"/>
              </a:buClr>
              <a:buSzPct val="45000"/>
              <a:buFont typeface="Wingdings" charset="2"/>
              <a:buChar char=""/>
            </a:pPr>
            <a:r>
              <a:rPr lang="sl-SI" sz="2903" spc="-1">
                <a:latin typeface="Arial"/>
              </a:rPr>
              <a:t>Socialne interakcije</a:t>
            </a:r>
          </a:p>
          <a:p>
            <a:pPr marL="522461" indent="-391846">
              <a:spcBef>
                <a:spcPts val="1278"/>
              </a:spcBef>
              <a:buClr>
                <a:srgbClr val="FF6600"/>
              </a:buClr>
              <a:buSzPct val="45000"/>
              <a:buFont typeface="Wingdings" charset="2"/>
              <a:buChar char=""/>
            </a:pPr>
            <a:r>
              <a:rPr lang="sl-SI" sz="2903" spc="-1">
                <a:latin typeface="Arial"/>
              </a:rPr>
              <a:t>Varnost, zakonodaja in etika</a:t>
            </a:r>
          </a:p>
        </p:txBody>
      </p:sp>
      <p:sp>
        <p:nvSpPr>
          <p:cNvPr id="4" name="PlaceHolder 3"/>
          <p:cNvSpPr>
            <a:spLocks noGrp="1"/>
          </p:cNvSpPr>
          <p:nvPr>
            <p:ph type="sldNum" idx="3"/>
          </p:nvPr>
        </p:nvSpPr>
        <p:spPr/>
        <p:txBody>
          <a:bodyPr/>
          <a:lstStyle/>
          <a:p>
            <a:fld id="{9714939B-9431-4C7A-889A-5C7BC98CC926}" type="slidenum">
              <a:t>21</a:t>
            </a:fld>
            <a:endParaRPr/>
          </a:p>
        </p:txBody>
      </p:sp>
      <p:sp>
        <p:nvSpPr>
          <p:cNvPr id="2" name="Footer Placeholder 1">
            <a:extLst>
              <a:ext uri="{FF2B5EF4-FFF2-40B4-BE49-F238E27FC236}">
                <a16:creationId xmlns:a16="http://schemas.microsoft.com/office/drawing/2014/main" id="{3F3D503B-850D-5178-79FD-215A7B8EA4E7}"/>
              </a:ext>
            </a:extLst>
          </p:cNvPr>
          <p:cNvSpPr>
            <a:spLocks noGrp="1"/>
          </p:cNvSpPr>
          <p:nvPr>
            <p:ph type="ftr" idx="2"/>
          </p:nvPr>
        </p:nvSpPr>
        <p:spPr/>
        <p:txBody>
          <a:bodyPr/>
          <a:lstStyle/>
          <a:p>
            <a:r>
              <a:rPr lang="en-US"/>
              <a:t>Temeljna znanja RIN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Učinki računalništva in informatike</a:t>
            </a:r>
          </a:p>
        </p:txBody>
      </p:sp>
      <p:graphicFrame>
        <p:nvGraphicFramePr>
          <p:cNvPr id="154" name="Table 153"/>
          <p:cNvGraphicFramePr/>
          <p:nvPr>
            <p:extLst>
              <p:ext uri="{D42A27DB-BD31-4B8C-83A1-F6EECF244321}">
                <p14:modId xmlns:p14="http://schemas.microsoft.com/office/powerpoint/2010/main" val="816389547"/>
              </p:ext>
            </p:extLst>
          </p:nvPr>
        </p:nvGraphicFramePr>
        <p:xfrm>
          <a:off x="793052" y="1091078"/>
          <a:ext cx="10527206" cy="5521906"/>
        </p:xfrm>
        <a:graphic>
          <a:graphicData uri="http://schemas.openxmlformats.org/drawingml/2006/table">
            <a:tbl>
              <a:tblPr/>
              <a:tblGrid>
                <a:gridCol w="784566">
                  <a:extLst>
                    <a:ext uri="{9D8B030D-6E8A-4147-A177-3AD203B41FA5}">
                      <a16:colId xmlns:a16="http://schemas.microsoft.com/office/drawing/2014/main" val="20000"/>
                    </a:ext>
                  </a:extLst>
                </a:gridCol>
                <a:gridCol w="4747017">
                  <a:extLst>
                    <a:ext uri="{9D8B030D-6E8A-4147-A177-3AD203B41FA5}">
                      <a16:colId xmlns:a16="http://schemas.microsoft.com/office/drawing/2014/main" val="20001"/>
                    </a:ext>
                  </a:extLst>
                </a:gridCol>
                <a:gridCol w="4995623">
                  <a:extLst>
                    <a:ext uri="{9D8B030D-6E8A-4147-A177-3AD203B41FA5}">
                      <a16:colId xmlns:a16="http://schemas.microsoft.com/office/drawing/2014/main" val="20002"/>
                    </a:ext>
                  </a:extLst>
                </a:gridCol>
              </a:tblGrid>
              <a:tr h="774117">
                <a:tc>
                  <a:txBody>
                    <a:bodyPr/>
                    <a:lstStyle/>
                    <a:p>
                      <a:pPr>
                        <a:lnSpc>
                          <a:spcPct val="100000"/>
                        </a:lnSpc>
                        <a:buNone/>
                      </a:pPr>
                      <a:br>
                        <a:rPr sz="2200"/>
                      </a:br>
                      <a:endParaRPr lang="sl-SI" sz="2200" b="0" strike="noStrike" spc="-1">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Kultura</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Varnost, zakonodaja in etika</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331764">
                <a:tc gridSpan="3">
                  <a:txBody>
                    <a:bodyPr/>
                    <a:lstStyle/>
                    <a:p>
                      <a:pPr algn="ctr">
                        <a:lnSpc>
                          <a:spcPct val="100000"/>
                        </a:lnSpc>
                        <a:buNone/>
                      </a:pPr>
                      <a:r>
                        <a:rPr lang="sl-SI" sz="1500" b="0" strike="noStrike" spc="-1" dirty="0">
                          <a:solidFill>
                            <a:srgbClr val="7030A0"/>
                          </a:solidFill>
                          <a:latin typeface="Arial"/>
                        </a:rPr>
                        <a:t>Vrtec</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1494246">
                <a:tc>
                  <a:txBody>
                    <a:bodyPr/>
                    <a:lstStyle/>
                    <a:p>
                      <a:pPr algn="ctr">
                        <a:lnSpc>
                          <a:spcPct val="100000"/>
                        </a:lnSpc>
                        <a:buNone/>
                      </a:pPr>
                      <a:r>
                        <a:rPr lang="sl-SI" sz="1400" b="0" strike="noStrike" spc="-1">
                          <a:solidFill>
                            <a:schemeClr val="accent4">
                              <a:lumMod val="75000"/>
                            </a:schemeClr>
                          </a:solidFill>
                          <a:latin typeface="Arial"/>
                        </a:rPr>
                        <a:t>OBDP</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Digitalno tehnologijo lahko uporabljamo ne samo za zabavo, ampak tudi za ustvarjanje (npr. slike, glasbo).</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Digitalna tehnologija sama po sebi ni ne dobra ne slaba. Njena uporaba pa je lahko dobra ali slaba. Komunikacija s prijatelji je dobra, slabo pa je, če prepošiljamo nekaj, za kar nimamo pravice. Škodljivo je tudi pošiljanje svojih fotografij ali pogovor z neznanci, kar je treba prepoznati, sporočiti odraslim in se mu izogibati.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331764">
                <a:tc gridSpan="3">
                  <a:txBody>
                    <a:bodyPr/>
                    <a:lstStyle/>
                    <a:p>
                      <a:pPr algn="ctr">
                        <a:lnSpc>
                          <a:spcPct val="100000"/>
                        </a:lnSpc>
                        <a:buNone/>
                      </a:pPr>
                      <a:r>
                        <a:rPr lang="sl-SI" sz="1500" b="0" strike="noStrike" spc="-1" dirty="0">
                          <a:solidFill>
                            <a:srgbClr val="7030A0"/>
                          </a:solidFill>
                          <a:latin typeface="Arial"/>
                        </a:rPr>
                        <a:t>Osnovna šola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1170391">
                <a:tc>
                  <a:txBody>
                    <a:bodyPr/>
                    <a:lstStyle/>
                    <a:p>
                      <a:pPr algn="ctr">
                        <a:lnSpc>
                          <a:spcPct val="100000"/>
                        </a:lnSpc>
                        <a:buNone/>
                      </a:pPr>
                      <a:r>
                        <a:rPr lang="sl-SI" sz="1400" b="0" strike="noStrike" spc="-1">
                          <a:solidFill>
                            <a:schemeClr val="accent4">
                              <a:lumMod val="75000"/>
                            </a:schemeClr>
                          </a:solidFill>
                          <a:latin typeface="Arial"/>
                        </a:rPr>
                        <a:t>OBD1</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Računalniška tehnologija je spremenila način življenja in dela ljudi na bolje pa tudi na slabše. Računalniška orodja lahko uporabljamo za zabavo in tudi za ustvarjanje, pri tem pa lahko vplivajo tako na naše odnose z drugimi kot tudi na naš način življenja.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Ljudje uporabljajo računalniško tehnologijo na načine, ki lahko pomagajo ali škodujejo njim ali drugim. Škodljivo vedenje, kot je deljenje zasebnih informacij in interakcija z neznanci, je treba prepoznati in se mu izogibati.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r h="1382352">
                <a:tc>
                  <a:txBody>
                    <a:bodyPr/>
                    <a:lstStyle/>
                    <a:p>
                      <a:pPr algn="ctr">
                        <a:lnSpc>
                          <a:spcPct val="100000"/>
                        </a:lnSpc>
                        <a:buNone/>
                      </a:pPr>
                      <a:r>
                        <a:rPr lang="sl-SI" sz="1400" b="0" strike="noStrike" spc="-1">
                          <a:solidFill>
                            <a:schemeClr val="accent4">
                              <a:lumMod val="75000"/>
                            </a:schemeClr>
                          </a:solidFill>
                          <a:latin typeface="Arial"/>
                        </a:rPr>
                        <a:t>OBD2</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Zaradi potreb in želja ljudi se računalniška tehnologija razvija in nadgrajuje, pri tem lahko različno vpliva na skupine ljudi. Računalniške tehnologije vplivajo na kulturne prakse in so hkrati tudi pod njihovim vplivom.</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Etični zapleti se pojavljajo zaradi možnosti, ki jih ponuja računalništvo. Enostavno pošiljanje in prejemanje kopij vsebin na internetu (video posnetki, fotografije, glasba, ...) omogoča nepooblaščeno uporabo (spletno piratstvo) in neupoštevanje avtorskih pravic (pomanjkanje navedbe avtorstva).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3" name="PlaceHolder 2"/>
          <p:cNvSpPr>
            <a:spLocks noGrp="1"/>
          </p:cNvSpPr>
          <p:nvPr>
            <p:ph type="sldNum" idx="3"/>
          </p:nvPr>
        </p:nvSpPr>
        <p:spPr/>
        <p:txBody>
          <a:bodyPr/>
          <a:lstStyle/>
          <a:p>
            <a:fld id="{7C9C053F-683F-458D-A55E-00ED199B2A0F}" type="slidenum">
              <a:t>22</a:t>
            </a:fld>
            <a:endParaRPr/>
          </a:p>
        </p:txBody>
      </p:sp>
      <p:sp>
        <p:nvSpPr>
          <p:cNvPr id="2" name="Footer Placeholder 1">
            <a:extLst>
              <a:ext uri="{FF2B5EF4-FFF2-40B4-BE49-F238E27FC236}">
                <a16:creationId xmlns:a16="http://schemas.microsoft.com/office/drawing/2014/main" id="{D0828019-5117-F479-5401-C80730253725}"/>
              </a:ext>
            </a:extLst>
          </p:cNvPr>
          <p:cNvSpPr>
            <a:spLocks noGrp="1"/>
          </p:cNvSpPr>
          <p:nvPr>
            <p:ph type="ftr" idx="2"/>
          </p:nvPr>
        </p:nvSpPr>
        <p:spPr/>
        <p:txBody>
          <a:bodyPr/>
          <a:lstStyle/>
          <a:p>
            <a:r>
              <a:rPr lang="en-US"/>
              <a:t>Temeljna znanja RIN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Učinki računalništva in informatike</a:t>
            </a:r>
          </a:p>
        </p:txBody>
      </p:sp>
      <p:graphicFrame>
        <p:nvGraphicFramePr>
          <p:cNvPr id="156" name="Table 155"/>
          <p:cNvGraphicFramePr/>
          <p:nvPr>
            <p:extLst>
              <p:ext uri="{D42A27DB-BD31-4B8C-83A1-F6EECF244321}">
                <p14:modId xmlns:p14="http://schemas.microsoft.com/office/powerpoint/2010/main" val="3865378092"/>
              </p:ext>
            </p:extLst>
          </p:nvPr>
        </p:nvGraphicFramePr>
        <p:xfrm>
          <a:off x="916267" y="1781165"/>
          <a:ext cx="10527206" cy="3804471"/>
        </p:xfrm>
        <a:graphic>
          <a:graphicData uri="http://schemas.openxmlformats.org/drawingml/2006/table">
            <a:tbl>
              <a:tblPr/>
              <a:tblGrid>
                <a:gridCol w="862065">
                  <a:extLst>
                    <a:ext uri="{9D8B030D-6E8A-4147-A177-3AD203B41FA5}">
                      <a16:colId xmlns:a16="http://schemas.microsoft.com/office/drawing/2014/main" val="20000"/>
                    </a:ext>
                  </a:extLst>
                </a:gridCol>
                <a:gridCol w="4648620">
                  <a:extLst>
                    <a:ext uri="{9D8B030D-6E8A-4147-A177-3AD203B41FA5}">
                      <a16:colId xmlns:a16="http://schemas.microsoft.com/office/drawing/2014/main" val="20001"/>
                    </a:ext>
                  </a:extLst>
                </a:gridCol>
                <a:gridCol w="5016521">
                  <a:extLst>
                    <a:ext uri="{9D8B030D-6E8A-4147-A177-3AD203B41FA5}">
                      <a16:colId xmlns:a16="http://schemas.microsoft.com/office/drawing/2014/main" val="20002"/>
                    </a:ext>
                  </a:extLst>
                </a:gridCol>
              </a:tblGrid>
              <a:tr h="774117">
                <a:tc>
                  <a:txBody>
                    <a:bodyPr/>
                    <a:lstStyle/>
                    <a:p>
                      <a:pPr>
                        <a:lnSpc>
                          <a:spcPct val="100000"/>
                        </a:lnSpc>
                        <a:buNone/>
                      </a:pPr>
                      <a:br>
                        <a:rPr sz="2200"/>
                      </a:br>
                      <a:endParaRPr lang="sl-SI" sz="2200" b="0" strike="noStrike" spc="-1">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a:solidFill>
                            <a:srgbClr val="0070C0"/>
                          </a:solidFill>
                          <a:latin typeface="Arial"/>
                        </a:rPr>
                        <a:t>Kultura</a:t>
                      </a:r>
                      <a:endParaRPr lang="sl-SI" sz="1500" b="0" strike="noStrike" spc="-1">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Varnost, zakonodaja in etika</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1082806">
                <a:tc>
                  <a:txBody>
                    <a:bodyPr/>
                    <a:lstStyle/>
                    <a:p>
                      <a:pPr algn="ctr">
                        <a:lnSpc>
                          <a:spcPct val="100000"/>
                        </a:lnSpc>
                        <a:buNone/>
                      </a:pPr>
                      <a:r>
                        <a:rPr lang="sl-SI" sz="1400" b="0" strike="noStrike" spc="-1">
                          <a:solidFill>
                            <a:schemeClr val="accent4">
                              <a:lumMod val="75000"/>
                            </a:schemeClr>
                          </a:solidFill>
                          <a:latin typeface="Arial"/>
                        </a:rPr>
                        <a:t>OBD3</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Napredek na področju računalniške tehnologije spreminja vsakodnevne dejavnosti ljudi. Družba mora iskati kompromise zaradi vse večje globalizacije in avtomatizacije, ki ju prinaša računalništvo.</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Obstaja kompromis med tem, ali so neki podatki javni ali zasebni in varni. Ljudi je mogoče prevarati, da razkrijejo osebne podatke, sploh če je o njih na spletu na voljo več javnih informacij.</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383575">
                <a:tc gridSpan="3">
                  <a:txBody>
                    <a:bodyPr/>
                    <a:lstStyle/>
                    <a:p>
                      <a:pPr algn="ctr">
                        <a:lnSpc>
                          <a:spcPct val="100000"/>
                        </a:lnSpc>
                        <a:buNone/>
                      </a:pPr>
                      <a:r>
                        <a:rPr lang="sl-SI" sz="1500" b="0" strike="noStrike" spc="-1" dirty="0">
                          <a:solidFill>
                            <a:srgbClr val="7030A0"/>
                          </a:solidFill>
                          <a:latin typeface="Arial"/>
                        </a:rPr>
                        <a:t>Srednja šola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1556942">
                <a:tc>
                  <a:txBody>
                    <a:bodyPr/>
                    <a:lstStyle/>
                    <a:p>
                      <a:pPr algn="ctr">
                        <a:lnSpc>
                          <a:spcPct val="100000"/>
                        </a:lnSpc>
                        <a:buNone/>
                      </a:pPr>
                      <a:r>
                        <a:rPr lang="sl-SI" sz="1400" b="0" strike="noStrike" spc="-1">
                          <a:solidFill>
                            <a:schemeClr val="accent4">
                              <a:lumMod val="75000"/>
                            </a:schemeClr>
                          </a:solidFill>
                          <a:latin typeface="Arial"/>
                        </a:rPr>
                        <a:t>OBD4</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a:solidFill>
                            <a:schemeClr val="accent4">
                              <a:lumMod val="75000"/>
                            </a:schemeClr>
                          </a:solidFill>
                          <a:latin typeface="Arial"/>
                        </a:rPr>
                        <a:t>Zasnova in uporaba računalniških tehnologij ter orodij lahko izboljša, poslabša ali ohrani neenakopraven dostop do informacij in priložnosti.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Zakoni urejajo številne vidike računalništva, kot so zasebnost, podatki, lastnina, informacije in identiteta. Ti zakoni imajo lahko koristne in škodljive učinke, na primer pospešujejo ali zavlačujejo napredek na področju računalništva ter varujejo ali kršijo pravice ljudi. Mednarodne razlike v zakonih in etiki vplivajo na računalništvo.</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
        <p:nvSpPr>
          <p:cNvPr id="3" name="PlaceHolder 2"/>
          <p:cNvSpPr>
            <a:spLocks noGrp="1"/>
          </p:cNvSpPr>
          <p:nvPr>
            <p:ph type="sldNum" idx="3"/>
          </p:nvPr>
        </p:nvSpPr>
        <p:spPr/>
        <p:txBody>
          <a:bodyPr/>
          <a:lstStyle/>
          <a:p>
            <a:fld id="{130860B6-701B-4CBE-8B9C-DBBC4E8BC2B2}" type="slidenum">
              <a:t>23</a:t>
            </a:fld>
            <a:endParaRPr/>
          </a:p>
        </p:txBody>
      </p:sp>
      <p:sp>
        <p:nvSpPr>
          <p:cNvPr id="2" name="Footer Placeholder 1">
            <a:extLst>
              <a:ext uri="{FF2B5EF4-FFF2-40B4-BE49-F238E27FC236}">
                <a16:creationId xmlns:a16="http://schemas.microsoft.com/office/drawing/2014/main" id="{9622E56A-897C-8591-76C2-B030C57FD946}"/>
              </a:ext>
            </a:extLst>
          </p:cNvPr>
          <p:cNvSpPr>
            <a:spLocks noGrp="1"/>
          </p:cNvSpPr>
          <p:nvPr>
            <p:ph type="ftr" idx="2"/>
          </p:nvPr>
        </p:nvSpPr>
        <p:spPr/>
        <p:txBody>
          <a:bodyPr/>
          <a:lstStyle/>
          <a:p>
            <a:r>
              <a:rPr lang="en-US"/>
              <a:t>Temeljna znanja RIN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BAD94-79FA-3432-CDD0-7B95D841BD0C}"/>
              </a:ext>
            </a:extLst>
          </p:cNvPr>
          <p:cNvSpPr>
            <a:spLocks noGrp="1"/>
          </p:cNvSpPr>
          <p:nvPr>
            <p:ph type="title"/>
          </p:nvPr>
        </p:nvSpPr>
        <p:spPr/>
        <p:txBody>
          <a:bodyPr/>
          <a:lstStyle/>
          <a:p>
            <a:endParaRPr lang="sl-SI"/>
          </a:p>
        </p:txBody>
      </p:sp>
      <p:sp>
        <p:nvSpPr>
          <p:cNvPr id="3" name="Content Placeholder 2">
            <a:extLst>
              <a:ext uri="{FF2B5EF4-FFF2-40B4-BE49-F238E27FC236}">
                <a16:creationId xmlns:a16="http://schemas.microsoft.com/office/drawing/2014/main" id="{468D5B08-38DB-8781-E685-74473B8D9104}"/>
              </a:ext>
            </a:extLst>
          </p:cNvPr>
          <p:cNvSpPr>
            <a:spLocks noGrp="1"/>
          </p:cNvSpPr>
          <p:nvPr>
            <p:ph/>
          </p:nvPr>
        </p:nvSpPr>
        <p:spPr/>
        <p:txBody>
          <a:bodyPr/>
          <a:lstStyle/>
          <a:p>
            <a:pPr marL="0" indent="0">
              <a:buNone/>
            </a:pPr>
            <a:endParaRPr lang="sl-SI" dirty="0"/>
          </a:p>
          <a:p>
            <a:pPr marL="0" indent="0">
              <a:buNone/>
            </a:pPr>
            <a:endParaRPr lang="sl-SI" dirty="0"/>
          </a:p>
          <a:p>
            <a:pPr marL="0" indent="0">
              <a:buNone/>
            </a:pPr>
            <a:endParaRPr lang="sl-SI" dirty="0"/>
          </a:p>
          <a:p>
            <a:pPr marL="0" indent="0">
              <a:buNone/>
            </a:pPr>
            <a:endParaRPr lang="sl-SI" dirty="0"/>
          </a:p>
          <a:p>
            <a:pPr marL="0" indent="0">
              <a:buNone/>
            </a:pPr>
            <a:endParaRPr lang="sl-SI" dirty="0"/>
          </a:p>
          <a:p>
            <a:pPr marL="0" indent="0">
              <a:buNone/>
            </a:pPr>
            <a:endParaRPr lang="sl-SI" dirty="0"/>
          </a:p>
          <a:p>
            <a:pPr marL="0" indent="0">
              <a:buNone/>
            </a:pPr>
            <a:endParaRPr lang="sl-SI" dirty="0"/>
          </a:p>
          <a:p>
            <a:pPr marL="0" indent="0" algn="ctr">
              <a:buNone/>
            </a:pPr>
            <a:r>
              <a:rPr lang="sl-SI" sz="6000" dirty="0">
                <a:solidFill>
                  <a:srgbClr val="FFC000"/>
                </a:solidFill>
              </a:rPr>
              <a:t>Primeri</a:t>
            </a:r>
          </a:p>
        </p:txBody>
      </p:sp>
      <p:sp>
        <p:nvSpPr>
          <p:cNvPr id="4" name="Footer Placeholder 3">
            <a:extLst>
              <a:ext uri="{FF2B5EF4-FFF2-40B4-BE49-F238E27FC236}">
                <a16:creationId xmlns:a16="http://schemas.microsoft.com/office/drawing/2014/main" id="{006D4944-1D2C-FA0C-2085-E5DCDEDECC81}"/>
              </a:ext>
            </a:extLst>
          </p:cNvPr>
          <p:cNvSpPr>
            <a:spLocks noGrp="1"/>
          </p:cNvSpPr>
          <p:nvPr>
            <p:ph type="ftr" idx="2"/>
          </p:nvPr>
        </p:nvSpPr>
        <p:spPr/>
        <p:txBody>
          <a:bodyPr/>
          <a:lstStyle/>
          <a:p>
            <a:r>
              <a:rPr lang="en-US"/>
              <a:t>Temeljna znanja RIN</a:t>
            </a:r>
          </a:p>
        </p:txBody>
      </p:sp>
      <p:sp>
        <p:nvSpPr>
          <p:cNvPr id="5" name="Slide Number Placeholder 4">
            <a:extLst>
              <a:ext uri="{FF2B5EF4-FFF2-40B4-BE49-F238E27FC236}">
                <a16:creationId xmlns:a16="http://schemas.microsoft.com/office/drawing/2014/main" id="{70DEAC1D-EEA2-8032-37ED-4A51D4B509E8}"/>
              </a:ext>
            </a:extLst>
          </p:cNvPr>
          <p:cNvSpPr>
            <a:spLocks noGrp="1"/>
          </p:cNvSpPr>
          <p:nvPr>
            <p:ph type="sldNum" idx="3"/>
          </p:nvPr>
        </p:nvSpPr>
        <p:spPr/>
        <p:txBody>
          <a:bodyPr/>
          <a:lstStyle/>
          <a:p>
            <a:fld id="{256C2B21-B9E3-4612-81FF-495FF6B1C785}" type="slidenum">
              <a:rPr lang="en-SI" smtClean="0"/>
              <a:t>24</a:t>
            </a:fld>
            <a:endParaRPr lang="en-SI"/>
          </a:p>
        </p:txBody>
      </p:sp>
    </p:spTree>
    <p:extLst>
      <p:ext uri="{BB962C8B-B14F-4D97-AF65-F5344CB8AC3E}">
        <p14:creationId xmlns:p14="http://schemas.microsoft.com/office/powerpoint/2010/main" val="1075506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dirty="0">
                <a:solidFill>
                  <a:srgbClr val="FF0000"/>
                </a:solidFill>
                <a:latin typeface="Arial"/>
              </a:rPr>
              <a:t>Projekti 22</a:t>
            </a:r>
          </a:p>
        </p:txBody>
      </p:sp>
      <p:sp>
        <p:nvSpPr>
          <p:cNvPr id="152" name="PlaceHolder 2"/>
          <p:cNvSpPr>
            <a:spLocks noGrp="1"/>
          </p:cNvSpPr>
          <p:nvPr>
            <p:ph/>
          </p:nvPr>
        </p:nvSpPr>
        <p:spPr>
          <a:xfrm>
            <a:off x="653294" y="1523852"/>
            <a:ext cx="10884658" cy="4789250"/>
          </a:xfrm>
          <a:prstGeom prst="rect">
            <a:avLst/>
          </a:prstGeom>
          <a:noFill/>
          <a:ln w="0">
            <a:noFill/>
          </a:ln>
        </p:spPr>
        <p:txBody>
          <a:bodyPr vert="horz" lIns="0" tIns="0" rIns="0" bIns="0" rtlCol="0" anchor="t">
            <a:normAutofit fontScale="92500" lnSpcReduction="10000"/>
          </a:bodyPr>
          <a:lstStyle/>
          <a:p>
            <a:pPr marL="522461" indent="-391846">
              <a:spcBef>
                <a:spcPts val="1278"/>
              </a:spcBef>
              <a:buClr>
                <a:srgbClr val="FF6600"/>
              </a:buClr>
              <a:buSzPct val="45000"/>
              <a:buFont typeface="Wingdings" charset="2"/>
              <a:buChar char=""/>
            </a:pPr>
            <a:r>
              <a:rPr lang="sl-SI" sz="3200" dirty="0">
                <a:solidFill>
                  <a:schemeClr val="tx1"/>
                </a:solidFill>
              </a:rPr>
              <a:t>Kameleon</a:t>
            </a:r>
          </a:p>
          <a:p>
            <a:pPr marL="522461" indent="-391846">
              <a:spcBef>
                <a:spcPts val="1278"/>
              </a:spcBef>
              <a:buClr>
                <a:srgbClr val="FF6600"/>
              </a:buClr>
              <a:buSzPct val="45000"/>
              <a:buFont typeface="Wingdings" charset="2"/>
              <a:buChar char=""/>
            </a:pPr>
            <a:r>
              <a:rPr lang="sl-SI" sz="3200" dirty="0">
                <a:solidFill>
                  <a:schemeClr val="tx1"/>
                </a:solidFill>
              </a:rPr>
              <a:t>Kemijski kalkulator</a:t>
            </a:r>
          </a:p>
          <a:p>
            <a:pPr marL="522461" indent="-391846">
              <a:spcBef>
                <a:spcPts val="1278"/>
              </a:spcBef>
              <a:buClr>
                <a:srgbClr val="FF6600"/>
              </a:buClr>
              <a:buSzPct val="45000"/>
              <a:buFont typeface="Wingdings" charset="2"/>
              <a:buChar char=""/>
            </a:pPr>
            <a:r>
              <a:rPr lang="sl-SI" sz="3200" dirty="0">
                <a:solidFill>
                  <a:schemeClr val="tx1"/>
                </a:solidFill>
              </a:rPr>
              <a:t>Sklop nalog iz kemije s programiranjem v projektu Tomo</a:t>
            </a:r>
          </a:p>
          <a:p>
            <a:pPr marL="522461" indent="-391846">
              <a:spcBef>
                <a:spcPts val="1278"/>
              </a:spcBef>
              <a:buClr>
                <a:srgbClr val="FF6600"/>
              </a:buClr>
              <a:buSzPct val="45000"/>
              <a:buFont typeface="Wingdings" charset="2"/>
              <a:buChar char=""/>
            </a:pPr>
            <a:r>
              <a:rPr lang="sl-SI" sz="3200" dirty="0">
                <a:solidFill>
                  <a:schemeClr val="tx1"/>
                </a:solidFill>
              </a:rPr>
              <a:t>Fizično računalništvo pri pouku fizike</a:t>
            </a:r>
          </a:p>
          <a:p>
            <a:pPr marL="522461" indent="-391846">
              <a:spcBef>
                <a:spcPts val="1278"/>
              </a:spcBef>
              <a:buClr>
                <a:srgbClr val="FF6600"/>
              </a:buClr>
              <a:buSzPct val="45000"/>
              <a:buFont typeface="Wingdings" charset="2"/>
              <a:buChar char=""/>
            </a:pPr>
            <a:r>
              <a:rPr lang="sl-SI" sz="3200" dirty="0">
                <a:solidFill>
                  <a:schemeClr val="tx1"/>
                </a:solidFill>
              </a:rPr>
              <a:t>Merjenje onesnaženosti zraka</a:t>
            </a:r>
          </a:p>
          <a:p>
            <a:pPr marL="522461" indent="-391846">
              <a:spcBef>
                <a:spcPts val="1278"/>
              </a:spcBef>
              <a:buClr>
                <a:srgbClr val="FF6600"/>
              </a:buClr>
              <a:buSzPct val="45000"/>
              <a:buFont typeface="Wingdings" charset="2"/>
              <a:buChar char=""/>
            </a:pPr>
            <a:r>
              <a:rPr lang="sl-SI" sz="3200" dirty="0">
                <a:solidFill>
                  <a:schemeClr val="tx1"/>
                </a:solidFill>
              </a:rPr>
              <a:t>Digitalna tehnologija v pouku matematike</a:t>
            </a:r>
          </a:p>
          <a:p>
            <a:pPr marL="522461" indent="-391846">
              <a:spcBef>
                <a:spcPts val="1278"/>
              </a:spcBef>
              <a:buClr>
                <a:srgbClr val="FF6600"/>
              </a:buClr>
              <a:buSzPct val="45000"/>
              <a:buFont typeface="Wingdings" charset="2"/>
              <a:buChar char=""/>
            </a:pPr>
            <a:r>
              <a:rPr lang="sl-SI" sz="3200" dirty="0">
                <a:solidFill>
                  <a:schemeClr val="tx1"/>
                </a:solidFill>
              </a:rPr>
              <a:t>Digitalna umetnost in matematika</a:t>
            </a:r>
          </a:p>
          <a:p>
            <a:pPr marL="522461" indent="-391846">
              <a:spcBef>
                <a:spcPts val="1278"/>
              </a:spcBef>
              <a:buClr>
                <a:srgbClr val="FF6600"/>
              </a:buClr>
              <a:buSzPct val="45000"/>
              <a:buFont typeface="Wingdings" charset="2"/>
              <a:buChar char=""/>
            </a:pPr>
            <a:r>
              <a:rPr lang="sl-SI" sz="3200" dirty="0">
                <a:solidFill>
                  <a:schemeClr val="tx1"/>
                </a:solidFill>
              </a:rPr>
              <a:t>Matematika in Pišek</a:t>
            </a:r>
          </a:p>
        </p:txBody>
      </p:sp>
      <p:sp>
        <p:nvSpPr>
          <p:cNvPr id="4" name="PlaceHolder 3"/>
          <p:cNvSpPr>
            <a:spLocks noGrp="1"/>
          </p:cNvSpPr>
          <p:nvPr>
            <p:ph type="sldNum" idx="3"/>
          </p:nvPr>
        </p:nvSpPr>
        <p:spPr/>
        <p:txBody>
          <a:bodyPr/>
          <a:lstStyle/>
          <a:p>
            <a:fld id="{9714939B-9431-4C7A-889A-5C7BC98CC926}" type="slidenum">
              <a:rPr/>
              <a:t>25</a:t>
            </a:fld>
            <a:endParaRPr/>
          </a:p>
        </p:txBody>
      </p:sp>
      <p:sp>
        <p:nvSpPr>
          <p:cNvPr id="2" name="Footer Placeholder 1">
            <a:extLst>
              <a:ext uri="{FF2B5EF4-FFF2-40B4-BE49-F238E27FC236}">
                <a16:creationId xmlns:a16="http://schemas.microsoft.com/office/drawing/2014/main" id="{3F3D503B-850D-5178-79FD-215A7B8EA4E7}"/>
              </a:ext>
            </a:extLst>
          </p:cNvPr>
          <p:cNvSpPr>
            <a:spLocks noGrp="1"/>
          </p:cNvSpPr>
          <p:nvPr>
            <p:ph type="ftr" idx="2"/>
          </p:nvPr>
        </p:nvSpPr>
        <p:spPr/>
        <p:txBody>
          <a:bodyPr/>
          <a:lstStyle/>
          <a:p>
            <a:r>
              <a:rPr lang="en-US"/>
              <a:t>Temeljna znanja RIN</a:t>
            </a:r>
          </a:p>
        </p:txBody>
      </p:sp>
    </p:spTree>
    <p:extLst>
      <p:ext uri="{BB962C8B-B14F-4D97-AF65-F5344CB8AC3E}">
        <p14:creationId xmlns:p14="http://schemas.microsoft.com/office/powerpoint/2010/main" val="1937583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PlaceHolder 1"/>
          <p:cNvSpPr>
            <a:spLocks noGrp="1"/>
          </p:cNvSpPr>
          <p:nvPr>
            <p:ph type="subTitle"/>
          </p:nvPr>
        </p:nvSpPr>
        <p:spPr>
          <a:xfrm>
            <a:off x="653293" y="217693"/>
            <a:ext cx="10013886" cy="5877716"/>
          </a:xfrm>
          <a:prstGeom prst="rect">
            <a:avLst/>
          </a:prstGeom>
          <a:noFill/>
          <a:ln w="0">
            <a:noFill/>
          </a:ln>
        </p:spPr>
        <p:txBody>
          <a:bodyPr vert="horz" lIns="0" tIns="0" rIns="0" bIns="0" rtlCol="0" anchor="ctr">
            <a:noAutofit/>
          </a:bodyPr>
          <a:lstStyle/>
          <a:p>
            <a:pPr algn="ctr">
              <a:buNone/>
            </a:pPr>
            <a:r>
              <a:rPr lang="sl-SI" sz="3870" b="1" spc="-1" dirty="0">
                <a:solidFill>
                  <a:srgbClr val="FF972F"/>
                </a:solidFill>
                <a:latin typeface="Arial"/>
              </a:rPr>
              <a:t>Hvala za pozornost!</a:t>
            </a:r>
            <a:endParaRPr lang="sl-SI" sz="3870" spc="-1" dirty="0">
              <a:latin typeface="Arial"/>
            </a:endParaRPr>
          </a:p>
          <a:p>
            <a:pPr algn="ctr">
              <a:buNone/>
            </a:pPr>
            <a:endParaRPr lang="sl-SI" sz="3870" spc="-1" dirty="0">
              <a:latin typeface="Arial"/>
            </a:endParaRPr>
          </a:p>
          <a:p>
            <a:pPr algn="ctr">
              <a:buNone/>
            </a:pPr>
            <a:r>
              <a:rPr lang="sl-SI" sz="3870" spc="-1" dirty="0">
                <a:solidFill>
                  <a:srgbClr val="FF972F"/>
                </a:solidFill>
                <a:latin typeface="Arial"/>
              </a:rPr>
              <a:t>Vprašanja, mnenja, …</a:t>
            </a:r>
            <a:endParaRPr lang="sl-SI" sz="3870" spc="-1" dirty="0">
              <a:latin typeface="Arial"/>
            </a:endParaRPr>
          </a:p>
          <a:p>
            <a:pPr algn="ctr">
              <a:buNone/>
            </a:pPr>
            <a:endParaRPr lang="sl-SI" sz="3870" spc="-1" dirty="0">
              <a:latin typeface="Arial"/>
            </a:endParaRPr>
          </a:p>
          <a:p>
            <a:pPr algn="ctr">
              <a:buNone/>
            </a:pPr>
            <a:endParaRPr lang="sl-SI" sz="3870" spc="-1" dirty="0">
              <a:latin typeface="Arial"/>
            </a:endParaRPr>
          </a:p>
          <a:p>
            <a:pPr algn="ctr">
              <a:buNone/>
            </a:pPr>
            <a:r>
              <a:rPr lang="sl-SI" sz="3144" spc="-1" dirty="0">
                <a:latin typeface="Arial"/>
                <a:hlinkClick r:id="rId2"/>
              </a:rPr>
              <a:t>https://www.racunalnistvo-in-informatika-za-vse.si/</a:t>
            </a:r>
            <a:endParaRPr lang="sl-SI" sz="3144" spc="-1" dirty="0">
              <a:latin typeface="Arial"/>
            </a:endParaRPr>
          </a:p>
          <a:p>
            <a:pPr algn="ctr">
              <a:buNone/>
            </a:pPr>
            <a:endParaRPr lang="sl-SI" sz="3144" spc="-1" dirty="0">
              <a:latin typeface="Arial"/>
            </a:endParaRPr>
          </a:p>
          <a:p>
            <a:r>
              <a:rPr lang="sl-SI" sz="3144" b="1" spc="-1" dirty="0">
                <a:solidFill>
                  <a:srgbClr val="C9211E"/>
                </a:solidFill>
                <a:latin typeface="Arial"/>
              </a:rPr>
              <a:t>Nadaljnje branje:</a:t>
            </a:r>
            <a:endParaRPr lang="sl-SI" sz="3144" spc="-1" dirty="0">
              <a:latin typeface="Arial"/>
            </a:endParaRPr>
          </a:p>
          <a:p>
            <a:pPr algn="r">
              <a:buNone/>
            </a:pPr>
            <a:r>
              <a:rPr lang="sl-SI" sz="2903" spc="-1" dirty="0">
                <a:latin typeface="Arial"/>
                <a:hlinkClick r:id="rId3"/>
              </a:rPr>
              <a:t>https://www.racunalnistvo-in-informatika-za-vse.si/about/</a:t>
            </a:r>
            <a:endParaRPr lang="sl-SI" sz="2903" spc="-1" dirty="0">
              <a:latin typeface="Arial"/>
            </a:endParaRPr>
          </a:p>
        </p:txBody>
      </p:sp>
      <p:sp>
        <p:nvSpPr>
          <p:cNvPr id="3" name="PlaceHolder 2"/>
          <p:cNvSpPr>
            <a:spLocks noGrp="1"/>
          </p:cNvSpPr>
          <p:nvPr>
            <p:ph type="sldNum" idx="3"/>
          </p:nvPr>
        </p:nvSpPr>
        <p:spPr/>
        <p:txBody>
          <a:bodyPr/>
          <a:lstStyle/>
          <a:p>
            <a:fld id="{1D1B9AFD-D436-490E-B737-78622284B3E0}" type="slidenum">
              <a:t>26</a:t>
            </a:fld>
            <a:endParaRPr/>
          </a:p>
        </p:txBody>
      </p:sp>
      <p:sp>
        <p:nvSpPr>
          <p:cNvPr id="2" name="Footer Placeholder 1">
            <a:extLst>
              <a:ext uri="{FF2B5EF4-FFF2-40B4-BE49-F238E27FC236}">
                <a16:creationId xmlns:a16="http://schemas.microsoft.com/office/drawing/2014/main" id="{38982AAD-2E46-F4F2-E177-EA6FA9AC991C}"/>
              </a:ext>
            </a:extLst>
          </p:cNvPr>
          <p:cNvSpPr>
            <a:spLocks noGrp="1"/>
          </p:cNvSpPr>
          <p:nvPr>
            <p:ph type="ftr" idx="2"/>
          </p:nvPr>
        </p:nvSpPr>
        <p:spPr/>
        <p:txBody>
          <a:bodyPr/>
          <a:lstStyle/>
          <a:p>
            <a:r>
              <a:rPr lang="en-US"/>
              <a:t>Temeljna znanja RIN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Vsebina – izobraževalne smeri ACM</a:t>
            </a:r>
          </a:p>
        </p:txBody>
      </p:sp>
      <p:sp>
        <p:nvSpPr>
          <p:cNvPr id="107" name="PlaceHolder 2"/>
          <p:cNvSpPr>
            <a:spLocks noGrp="1"/>
          </p:cNvSpPr>
          <p:nvPr>
            <p:ph/>
          </p:nvPr>
        </p:nvSpPr>
        <p:spPr>
          <a:xfrm>
            <a:off x="653294" y="1523852"/>
            <a:ext cx="10884658" cy="4789250"/>
          </a:xfrm>
          <a:prstGeom prst="rect">
            <a:avLst/>
          </a:prstGeom>
          <a:noFill/>
          <a:ln w="0">
            <a:noFill/>
          </a:ln>
        </p:spPr>
        <p:txBody>
          <a:bodyPr vert="horz" lIns="0" tIns="0" rIns="0" bIns="0" rtlCol="0" anchor="t">
            <a:normAutofit fontScale="93000" lnSpcReduction="10000"/>
          </a:bodyPr>
          <a:lstStyle/>
          <a:p>
            <a:pPr marL="522461" indent="-391846">
              <a:spcBef>
                <a:spcPts val="1278"/>
              </a:spcBef>
              <a:buClr>
                <a:srgbClr val="FF6600"/>
              </a:buClr>
              <a:buSzPct val="45000"/>
              <a:buFont typeface="Wingdings" charset="2"/>
              <a:buChar char=""/>
            </a:pPr>
            <a:r>
              <a:rPr lang="sl-SI" sz="2903" spc="-1" dirty="0">
                <a:latin typeface="Arial"/>
              </a:rPr>
              <a:t>računalniško inženirstvo [</a:t>
            </a:r>
            <a:r>
              <a:rPr lang="sl-SI" sz="2903" i="1" spc="-1" dirty="0">
                <a:latin typeface="Arial"/>
              </a:rPr>
              <a:t>Computer Engineering</a:t>
            </a:r>
            <a:r>
              <a:rPr lang="sl-SI" sz="2903" spc="-1" dirty="0">
                <a:latin typeface="Arial"/>
              </a:rPr>
              <a:t>]</a:t>
            </a:r>
          </a:p>
          <a:p>
            <a:pPr marL="522461" indent="-391846">
              <a:spcBef>
                <a:spcPts val="1278"/>
              </a:spcBef>
              <a:buClr>
                <a:srgbClr val="FF6600"/>
              </a:buClr>
              <a:buSzPct val="45000"/>
              <a:buFont typeface="Wingdings" charset="2"/>
              <a:buChar char=""/>
            </a:pPr>
            <a:r>
              <a:rPr lang="sl-SI" sz="2903" spc="-1" dirty="0">
                <a:latin typeface="Arial"/>
              </a:rPr>
              <a:t>teoretično računalništvo (računalniška znanost) [</a:t>
            </a:r>
            <a:r>
              <a:rPr lang="sl-SI" sz="2903" i="1" spc="-1" dirty="0">
                <a:latin typeface="Arial"/>
              </a:rPr>
              <a:t>Computer Science</a:t>
            </a:r>
            <a:r>
              <a:rPr lang="sl-SI" sz="2903" spc="-1" dirty="0">
                <a:latin typeface="Arial"/>
              </a:rPr>
              <a:t>]</a:t>
            </a:r>
          </a:p>
          <a:p>
            <a:pPr marL="522461" indent="-391846">
              <a:spcBef>
                <a:spcPts val="1278"/>
              </a:spcBef>
              <a:buClr>
                <a:srgbClr val="FF6600"/>
              </a:buClr>
              <a:buSzPct val="45000"/>
              <a:buFont typeface="Wingdings" charset="2"/>
              <a:buChar char=""/>
            </a:pPr>
            <a:r>
              <a:rPr lang="sl-SI" sz="2903" spc="-1" dirty="0">
                <a:latin typeface="Arial"/>
              </a:rPr>
              <a:t>kibernetska varnost [</a:t>
            </a:r>
            <a:r>
              <a:rPr lang="sl-SI" sz="2903" i="1" spc="-1" dirty="0">
                <a:latin typeface="Arial"/>
              </a:rPr>
              <a:t>Cybersecurity</a:t>
            </a:r>
            <a:r>
              <a:rPr lang="sl-SI" sz="2903" spc="-1" dirty="0">
                <a:latin typeface="Arial"/>
              </a:rPr>
              <a:t>]</a:t>
            </a:r>
          </a:p>
          <a:p>
            <a:pPr marL="522461" indent="-391846">
              <a:spcBef>
                <a:spcPts val="1278"/>
              </a:spcBef>
              <a:buClr>
                <a:srgbClr val="FF6600"/>
              </a:buClr>
              <a:buSzPct val="45000"/>
              <a:buFont typeface="Wingdings" charset="2"/>
              <a:buChar char=""/>
            </a:pPr>
            <a:r>
              <a:rPr lang="sl-SI" sz="2903" spc="-1" dirty="0">
                <a:latin typeface="Arial"/>
              </a:rPr>
              <a:t>informacijski sistemi [</a:t>
            </a:r>
            <a:r>
              <a:rPr lang="sl-SI" sz="2903" i="1" spc="-1" dirty="0">
                <a:latin typeface="Arial"/>
              </a:rPr>
              <a:t>Information Systems</a:t>
            </a:r>
            <a:r>
              <a:rPr lang="sl-SI" sz="2903" spc="-1" dirty="0">
                <a:latin typeface="Arial"/>
              </a:rPr>
              <a:t>]</a:t>
            </a:r>
          </a:p>
          <a:p>
            <a:pPr marL="522461" indent="-391846">
              <a:spcBef>
                <a:spcPts val="1278"/>
              </a:spcBef>
              <a:buClr>
                <a:srgbClr val="FF6600"/>
              </a:buClr>
              <a:buSzPct val="45000"/>
              <a:buFont typeface="Wingdings" charset="2"/>
              <a:buChar char=""/>
            </a:pPr>
            <a:r>
              <a:rPr lang="sl-SI" sz="2903" spc="-1" dirty="0">
                <a:latin typeface="Arial"/>
              </a:rPr>
              <a:t>informacijska tehnologija [</a:t>
            </a:r>
            <a:r>
              <a:rPr lang="sl-SI" sz="2903" i="1" spc="-1" dirty="0">
                <a:latin typeface="Arial"/>
              </a:rPr>
              <a:t>Information Technology</a:t>
            </a:r>
            <a:r>
              <a:rPr lang="sl-SI" sz="2903" spc="-1" dirty="0">
                <a:latin typeface="Arial"/>
              </a:rPr>
              <a:t>]</a:t>
            </a:r>
          </a:p>
          <a:p>
            <a:pPr marL="522461" indent="-391846">
              <a:spcBef>
                <a:spcPts val="1278"/>
              </a:spcBef>
              <a:buClr>
                <a:srgbClr val="FF6600"/>
              </a:buClr>
              <a:buSzPct val="45000"/>
              <a:buFont typeface="Wingdings" charset="2"/>
              <a:buChar char=""/>
            </a:pPr>
            <a:r>
              <a:rPr lang="sl-SI" sz="2903" spc="-1" dirty="0">
                <a:latin typeface="Arial"/>
              </a:rPr>
              <a:t>programsko inženirstvo [</a:t>
            </a:r>
            <a:r>
              <a:rPr lang="sl-SI" sz="2903" i="1" spc="-1" dirty="0">
                <a:latin typeface="Arial"/>
              </a:rPr>
              <a:t>Software Engineering</a:t>
            </a:r>
            <a:r>
              <a:rPr lang="sl-SI" sz="2903" spc="-1" dirty="0">
                <a:latin typeface="Arial"/>
              </a:rPr>
              <a:t>]</a:t>
            </a:r>
          </a:p>
          <a:p>
            <a:pPr marL="522461" indent="-391846">
              <a:spcBef>
                <a:spcPts val="1278"/>
              </a:spcBef>
              <a:buClr>
                <a:srgbClr val="FF6600"/>
              </a:buClr>
              <a:buSzPct val="45000"/>
              <a:buFont typeface="Wingdings" charset="2"/>
              <a:buChar char=""/>
            </a:pPr>
            <a:r>
              <a:rPr lang="sl-SI" sz="2903" spc="-1" dirty="0">
                <a:latin typeface="Arial"/>
              </a:rPr>
              <a:t>podatkovna znanost [</a:t>
            </a:r>
            <a:r>
              <a:rPr lang="sl-SI" sz="2903" i="1" spc="-1" dirty="0">
                <a:latin typeface="Arial"/>
              </a:rPr>
              <a:t>Data Science</a:t>
            </a:r>
            <a:r>
              <a:rPr lang="sl-SI" sz="2903" spc="-1" dirty="0">
                <a:latin typeface="Arial"/>
              </a:rPr>
              <a:t>]</a:t>
            </a:r>
          </a:p>
          <a:p>
            <a:endParaRPr lang="sl-SI" sz="2903" spc="-1" dirty="0">
              <a:latin typeface="Arial"/>
            </a:endParaRPr>
          </a:p>
          <a:p>
            <a:pPr algn="r">
              <a:spcBef>
                <a:spcPts val="1278"/>
              </a:spcBef>
            </a:pPr>
            <a:r>
              <a:rPr lang="sl-SI" sz="2661" spc="-1" dirty="0">
                <a:latin typeface="Arial"/>
                <a:hlinkClick r:id="rId2"/>
              </a:rPr>
              <a:t>https://www.acm.org/education/curricula-recommendations</a:t>
            </a:r>
            <a:endParaRPr lang="sl-SI" sz="2661" spc="-1" dirty="0">
              <a:latin typeface="Arial"/>
            </a:endParaRPr>
          </a:p>
          <a:p>
            <a:pPr algn="r">
              <a:spcBef>
                <a:spcPts val="1278"/>
              </a:spcBef>
            </a:pPr>
            <a:endParaRPr lang="sl-SI" sz="2661" spc="-1" dirty="0">
              <a:latin typeface="Arial"/>
            </a:endParaRPr>
          </a:p>
        </p:txBody>
      </p:sp>
      <p:sp>
        <p:nvSpPr>
          <p:cNvPr id="4" name="PlaceHolder 3"/>
          <p:cNvSpPr>
            <a:spLocks noGrp="1"/>
          </p:cNvSpPr>
          <p:nvPr>
            <p:ph type="sldNum" idx="3"/>
          </p:nvPr>
        </p:nvSpPr>
        <p:spPr/>
        <p:txBody>
          <a:bodyPr/>
          <a:lstStyle/>
          <a:p>
            <a:fld id="{7930E998-7606-4615-9ED8-A7406C197888}" type="slidenum">
              <a:rPr/>
              <a:t>3</a:t>
            </a:fld>
            <a:endParaRPr/>
          </a:p>
        </p:txBody>
      </p:sp>
      <p:sp>
        <p:nvSpPr>
          <p:cNvPr id="2" name="Footer Placeholder 1">
            <a:extLst>
              <a:ext uri="{FF2B5EF4-FFF2-40B4-BE49-F238E27FC236}">
                <a16:creationId xmlns:a16="http://schemas.microsoft.com/office/drawing/2014/main" id="{08C08BB2-22A4-3BAB-B982-676A7E861211}"/>
              </a:ext>
            </a:extLst>
          </p:cNvPr>
          <p:cNvSpPr>
            <a:spLocks noGrp="1"/>
          </p:cNvSpPr>
          <p:nvPr>
            <p:ph type="ftr" idx="2"/>
          </p:nvPr>
        </p:nvSpPr>
        <p:spPr/>
        <p:txBody>
          <a:bodyPr/>
          <a:lstStyle/>
          <a:p>
            <a:r>
              <a:rPr lang="en-US"/>
              <a:t>Temeljna znanja RIN</a:t>
            </a:r>
          </a:p>
        </p:txBody>
      </p:sp>
    </p:spTree>
    <p:extLst>
      <p:ext uri="{BB962C8B-B14F-4D97-AF65-F5344CB8AC3E}">
        <p14:creationId xmlns:p14="http://schemas.microsoft.com/office/powerpoint/2010/main" val="1621309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Vsebina – okvir K12CS</a:t>
            </a:r>
          </a:p>
        </p:txBody>
      </p:sp>
      <p:sp>
        <p:nvSpPr>
          <p:cNvPr id="117" name="PlaceHolder 2"/>
          <p:cNvSpPr>
            <a:spLocks noGrp="1"/>
          </p:cNvSpPr>
          <p:nvPr>
            <p:ph/>
          </p:nvPr>
        </p:nvSpPr>
        <p:spPr>
          <a:xfrm>
            <a:off x="653294" y="1523852"/>
            <a:ext cx="10884658" cy="4789250"/>
          </a:xfrm>
          <a:prstGeom prst="rect">
            <a:avLst/>
          </a:prstGeom>
          <a:noFill/>
          <a:ln w="0">
            <a:noFill/>
          </a:ln>
        </p:spPr>
        <p:txBody>
          <a:bodyPr vert="horz" lIns="0" tIns="0" rIns="0" bIns="0" rtlCol="0" anchor="t">
            <a:normAutofit/>
          </a:bodyPr>
          <a:lstStyle/>
          <a:p>
            <a:pPr marL="522461" indent="-391846">
              <a:spcBef>
                <a:spcPts val="1278"/>
              </a:spcBef>
              <a:buClr>
                <a:srgbClr val="FF6600"/>
              </a:buClr>
              <a:buSzPct val="45000"/>
              <a:buFont typeface="Wingdings" charset="2"/>
              <a:buChar char=""/>
            </a:pPr>
            <a:r>
              <a:rPr lang="sl-SI" sz="2903" spc="-1">
                <a:latin typeface="Arial"/>
              </a:rPr>
              <a:t>področja, prečna področja in dejavnosti</a:t>
            </a:r>
          </a:p>
        </p:txBody>
      </p:sp>
      <p:graphicFrame>
        <p:nvGraphicFramePr>
          <p:cNvPr id="118" name="Table 117"/>
          <p:cNvGraphicFramePr/>
          <p:nvPr>
            <p:extLst>
              <p:ext uri="{D42A27DB-BD31-4B8C-83A1-F6EECF244321}">
                <p14:modId xmlns:p14="http://schemas.microsoft.com/office/powerpoint/2010/main" val="4172918028"/>
              </p:ext>
            </p:extLst>
          </p:nvPr>
        </p:nvGraphicFramePr>
        <p:xfrm>
          <a:off x="1958582" y="2673272"/>
          <a:ext cx="6675779" cy="3132408"/>
        </p:xfrm>
        <a:graphic>
          <a:graphicData uri="http://schemas.openxmlformats.org/drawingml/2006/table">
            <a:tbl>
              <a:tblPr/>
              <a:tblGrid>
                <a:gridCol w="417971">
                  <a:extLst>
                    <a:ext uri="{9D8B030D-6E8A-4147-A177-3AD203B41FA5}">
                      <a16:colId xmlns:a16="http://schemas.microsoft.com/office/drawing/2014/main" val="20000"/>
                    </a:ext>
                  </a:extLst>
                </a:gridCol>
                <a:gridCol w="6257808">
                  <a:extLst>
                    <a:ext uri="{9D8B030D-6E8A-4147-A177-3AD203B41FA5}">
                      <a16:colId xmlns:a16="http://schemas.microsoft.com/office/drawing/2014/main" val="20001"/>
                    </a:ext>
                  </a:extLst>
                </a:gridCol>
              </a:tblGrid>
              <a:tr h="516078">
                <a:tc>
                  <a:txBody>
                    <a:bodyPr/>
                    <a:lstStyle/>
                    <a:p>
                      <a:endParaRPr lang="en-SI" sz="2200"/>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2700" b="1" strike="noStrike" spc="-1" dirty="0">
                          <a:solidFill>
                            <a:srgbClr val="0070C0"/>
                          </a:solidFill>
                          <a:latin typeface="Arial"/>
                        </a:rPr>
                        <a:t>K12CS področje</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516078">
                <a:tc>
                  <a:txBody>
                    <a:bodyPr/>
                    <a:lstStyle/>
                    <a:p>
                      <a:pPr algn="ctr">
                        <a:lnSpc>
                          <a:spcPct val="100000"/>
                        </a:lnSpc>
                        <a:buNone/>
                      </a:pPr>
                      <a:r>
                        <a:rPr lang="sl-SI" sz="2700" b="0" strike="noStrike" spc="-1">
                          <a:solidFill>
                            <a:schemeClr val="accent4">
                              <a:lumMod val="75000"/>
                            </a:schemeClr>
                          </a:solidFill>
                          <a:latin typeface="Arial"/>
                        </a:rPr>
                        <a:t>1</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2700" b="0" strike="noStrike" spc="-1" dirty="0">
                          <a:solidFill>
                            <a:schemeClr val="accent4">
                              <a:lumMod val="75000"/>
                            </a:schemeClr>
                          </a:solidFill>
                          <a:latin typeface="Arial"/>
                        </a:rPr>
                        <a:t>Podatki in analiza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16078">
                <a:tc>
                  <a:txBody>
                    <a:bodyPr/>
                    <a:lstStyle/>
                    <a:p>
                      <a:pPr algn="ctr">
                        <a:lnSpc>
                          <a:spcPct val="100000"/>
                        </a:lnSpc>
                        <a:buNone/>
                      </a:pPr>
                      <a:r>
                        <a:rPr lang="sl-SI" sz="2700" b="0" strike="noStrike" spc="-1">
                          <a:solidFill>
                            <a:schemeClr val="accent4">
                              <a:lumMod val="75000"/>
                            </a:schemeClr>
                          </a:solidFill>
                          <a:latin typeface="Arial"/>
                        </a:rPr>
                        <a:t>2</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2700" b="0" strike="noStrike" spc="-1">
                          <a:solidFill>
                            <a:schemeClr val="accent4">
                              <a:lumMod val="75000"/>
                            </a:schemeClr>
                          </a:solidFill>
                          <a:latin typeface="Arial"/>
                        </a:rPr>
                        <a:t>Algoritmi in programiranje</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516078">
                <a:tc>
                  <a:txBody>
                    <a:bodyPr/>
                    <a:lstStyle/>
                    <a:p>
                      <a:pPr algn="ctr">
                        <a:lnSpc>
                          <a:spcPct val="100000"/>
                        </a:lnSpc>
                        <a:buNone/>
                      </a:pPr>
                      <a:r>
                        <a:rPr lang="sl-SI" sz="2700" b="0" strike="noStrike" spc="-1">
                          <a:solidFill>
                            <a:schemeClr val="accent4">
                              <a:lumMod val="75000"/>
                            </a:schemeClr>
                          </a:solidFill>
                          <a:latin typeface="Arial"/>
                        </a:rPr>
                        <a:t>3</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2700" b="0" strike="noStrike" spc="-1">
                          <a:solidFill>
                            <a:schemeClr val="accent4">
                              <a:lumMod val="75000"/>
                            </a:schemeClr>
                          </a:solidFill>
                          <a:latin typeface="Arial"/>
                        </a:rPr>
                        <a:t>Računalniški sistemi</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516078">
                <a:tc>
                  <a:txBody>
                    <a:bodyPr/>
                    <a:lstStyle/>
                    <a:p>
                      <a:pPr algn="ctr">
                        <a:lnSpc>
                          <a:spcPct val="100000"/>
                        </a:lnSpc>
                        <a:buNone/>
                      </a:pPr>
                      <a:r>
                        <a:rPr lang="sl-SI" sz="2700" b="0" strike="noStrike" spc="-1">
                          <a:solidFill>
                            <a:schemeClr val="accent4">
                              <a:lumMod val="75000"/>
                            </a:schemeClr>
                          </a:solidFill>
                          <a:latin typeface="Arial"/>
                        </a:rPr>
                        <a:t>4</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2700" b="0" strike="noStrike" spc="-1">
                          <a:solidFill>
                            <a:schemeClr val="accent4">
                              <a:lumMod val="75000"/>
                            </a:schemeClr>
                          </a:solidFill>
                          <a:latin typeface="Arial"/>
                        </a:rPr>
                        <a:t>Omrežja in Internet</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r h="516078">
                <a:tc>
                  <a:txBody>
                    <a:bodyPr/>
                    <a:lstStyle/>
                    <a:p>
                      <a:pPr algn="ctr">
                        <a:lnSpc>
                          <a:spcPct val="100000"/>
                        </a:lnSpc>
                        <a:buNone/>
                      </a:pPr>
                      <a:r>
                        <a:rPr lang="sl-SI" sz="2700" b="0" strike="noStrike" spc="-1">
                          <a:solidFill>
                            <a:schemeClr val="accent4">
                              <a:lumMod val="75000"/>
                            </a:schemeClr>
                          </a:solidFill>
                          <a:latin typeface="Arial"/>
                        </a:rPr>
                        <a:t>5</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2700" b="0" strike="noStrike" spc="-1" dirty="0">
                          <a:solidFill>
                            <a:schemeClr val="accent4">
                              <a:lumMod val="75000"/>
                            </a:schemeClr>
                          </a:solidFill>
                          <a:latin typeface="Arial"/>
                        </a:rPr>
                        <a:t>Učinki računalništva in informatike</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4" name="PlaceHolder 3"/>
          <p:cNvSpPr>
            <a:spLocks noGrp="1"/>
          </p:cNvSpPr>
          <p:nvPr>
            <p:ph type="sldNum" idx="3"/>
          </p:nvPr>
        </p:nvSpPr>
        <p:spPr/>
        <p:txBody>
          <a:bodyPr/>
          <a:lstStyle/>
          <a:p>
            <a:fld id="{0E3BF97C-5289-404F-9264-7C5281345220}" type="slidenum">
              <a:t>4</a:t>
            </a:fld>
            <a:endParaRPr/>
          </a:p>
        </p:txBody>
      </p:sp>
      <p:sp>
        <p:nvSpPr>
          <p:cNvPr id="2" name="Footer Placeholder 1">
            <a:extLst>
              <a:ext uri="{FF2B5EF4-FFF2-40B4-BE49-F238E27FC236}">
                <a16:creationId xmlns:a16="http://schemas.microsoft.com/office/drawing/2014/main" id="{055CE9A3-EBE6-35C7-FABB-27CEF9B4126F}"/>
              </a:ext>
            </a:extLst>
          </p:cNvPr>
          <p:cNvSpPr>
            <a:spLocks noGrp="1"/>
          </p:cNvSpPr>
          <p:nvPr>
            <p:ph type="ftr" idx="2"/>
          </p:nvPr>
        </p:nvSpPr>
        <p:spPr/>
        <p:txBody>
          <a:bodyPr/>
          <a:lstStyle/>
          <a:p>
            <a:r>
              <a:rPr lang="en-US"/>
              <a:t>Temeljna znanja RIN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Vsebina – okvir K12CS</a:t>
            </a:r>
          </a:p>
        </p:txBody>
      </p:sp>
      <p:sp>
        <p:nvSpPr>
          <p:cNvPr id="115" name="PlaceHolder 2"/>
          <p:cNvSpPr>
            <a:spLocks noGrp="1"/>
          </p:cNvSpPr>
          <p:nvPr>
            <p:ph/>
          </p:nvPr>
        </p:nvSpPr>
        <p:spPr>
          <a:xfrm>
            <a:off x="653294" y="1523852"/>
            <a:ext cx="10884658" cy="4789250"/>
          </a:xfrm>
          <a:prstGeom prst="rect">
            <a:avLst/>
          </a:prstGeom>
          <a:noFill/>
          <a:ln w="0">
            <a:noFill/>
          </a:ln>
        </p:spPr>
        <p:txBody>
          <a:bodyPr vert="horz" lIns="0" tIns="0" rIns="0" bIns="0" rtlCol="0" anchor="t">
            <a:normAutofit/>
          </a:bodyPr>
          <a:lstStyle/>
          <a:p>
            <a:pPr marL="522461" indent="-391846">
              <a:spcBef>
                <a:spcPts val="1278"/>
              </a:spcBef>
              <a:buClr>
                <a:srgbClr val="FF6600"/>
              </a:buClr>
              <a:buSzPct val="45000"/>
              <a:buFont typeface="Wingdings" charset="2"/>
              <a:buChar char=""/>
            </a:pPr>
            <a:r>
              <a:rPr lang="sl-SI" sz="2903" spc="-1">
                <a:latin typeface="Arial"/>
              </a:rPr>
              <a:t>področja, prečna področja in dejavnosti</a:t>
            </a:r>
          </a:p>
          <a:p>
            <a:pPr marL="522461" indent="-391846">
              <a:spcBef>
                <a:spcPts val="1278"/>
              </a:spcBef>
              <a:buClr>
                <a:srgbClr val="FF6600"/>
              </a:buClr>
              <a:buSzPct val="45000"/>
              <a:buFont typeface="Wingdings" charset="2"/>
              <a:buChar char=""/>
            </a:pPr>
            <a:r>
              <a:rPr lang="sl-SI" sz="2903" spc="-1">
                <a:latin typeface="Arial"/>
              </a:rPr>
              <a:t>dejavnosti ⟹ </a:t>
            </a:r>
            <a:r>
              <a:rPr lang="sl-SI" sz="2903" b="1" spc="-1">
                <a:latin typeface="Arial"/>
              </a:rPr>
              <a:t>učni cilji in didaktična priporočila</a:t>
            </a:r>
            <a:endParaRPr lang="sl-SI" sz="2903" spc="-1">
              <a:latin typeface="Arial"/>
            </a:endParaRPr>
          </a:p>
          <a:p>
            <a:pPr marL="1044922" lvl="1" indent="-391846">
              <a:spcBef>
                <a:spcPts val="1028"/>
              </a:spcBef>
              <a:buClr>
                <a:srgbClr val="FF6600"/>
              </a:buClr>
              <a:buFont typeface="StarSymbol"/>
              <a:buAutoNum type="arabicParenR"/>
            </a:pPr>
            <a:r>
              <a:rPr lang="sl-SI" sz="2540" i="1" spc="-1">
                <a:latin typeface="Arial"/>
              </a:rPr>
              <a:t> razvijanje vključujoče računalniške kulture</a:t>
            </a:r>
            <a:endParaRPr lang="sl-SI" sz="2540" spc="-1">
              <a:latin typeface="Arial"/>
            </a:endParaRPr>
          </a:p>
          <a:p>
            <a:pPr marL="1044922" lvl="1" indent="-391846">
              <a:spcBef>
                <a:spcPts val="1028"/>
              </a:spcBef>
              <a:buClr>
                <a:srgbClr val="FF6600"/>
              </a:buClr>
              <a:buFont typeface="StarSymbol"/>
              <a:buAutoNum type="arabicParenR"/>
            </a:pPr>
            <a:r>
              <a:rPr lang="sl-SI" sz="2540" i="1" spc="-1">
                <a:latin typeface="Arial"/>
              </a:rPr>
              <a:t> sodelovanje ob računalništvu in informatiki</a:t>
            </a:r>
            <a:endParaRPr lang="sl-SI" sz="2540" spc="-1">
              <a:latin typeface="Arial"/>
            </a:endParaRPr>
          </a:p>
          <a:p>
            <a:pPr marL="1044922" lvl="1" indent="-391846">
              <a:spcBef>
                <a:spcPts val="1028"/>
              </a:spcBef>
              <a:buClr>
                <a:srgbClr val="FF6600"/>
              </a:buClr>
              <a:buFont typeface="StarSymbol"/>
              <a:buAutoNum type="arabicParenR"/>
            </a:pPr>
            <a:r>
              <a:rPr lang="sl-SI" sz="2540" i="1" spc="-1">
                <a:latin typeface="Arial"/>
              </a:rPr>
              <a:t> razpoznava in definiranje informacijskih problemov</a:t>
            </a:r>
            <a:endParaRPr lang="sl-SI" sz="2540" spc="-1">
              <a:latin typeface="Arial"/>
            </a:endParaRPr>
          </a:p>
          <a:p>
            <a:pPr marL="1044922" lvl="1" indent="-391846">
              <a:spcBef>
                <a:spcPts val="1028"/>
              </a:spcBef>
              <a:buClr>
                <a:srgbClr val="FF6600"/>
              </a:buClr>
              <a:buFont typeface="StarSymbol"/>
              <a:buAutoNum type="arabicParenR"/>
            </a:pPr>
            <a:r>
              <a:rPr lang="sl-SI" sz="2540" i="1" spc="-1">
                <a:latin typeface="Arial"/>
              </a:rPr>
              <a:t> razvijanje in uporaba abstrakcij</a:t>
            </a:r>
            <a:endParaRPr lang="sl-SI" sz="2540" spc="-1">
              <a:latin typeface="Arial"/>
            </a:endParaRPr>
          </a:p>
          <a:p>
            <a:pPr marL="1044922" lvl="1" indent="-391846">
              <a:spcBef>
                <a:spcPts val="1028"/>
              </a:spcBef>
              <a:buClr>
                <a:srgbClr val="FF6600"/>
              </a:buClr>
              <a:buFont typeface="StarSymbol"/>
              <a:buAutoNum type="arabicParenR"/>
            </a:pPr>
            <a:r>
              <a:rPr lang="sl-SI" sz="2540" i="1" spc="-1">
                <a:latin typeface="Arial"/>
              </a:rPr>
              <a:t> izdelava računalniških izdelkov</a:t>
            </a:r>
            <a:endParaRPr lang="sl-SI" sz="2540" spc="-1">
              <a:latin typeface="Arial"/>
            </a:endParaRPr>
          </a:p>
          <a:p>
            <a:pPr marL="1044922" lvl="1" indent="-391846">
              <a:spcBef>
                <a:spcPts val="1028"/>
              </a:spcBef>
              <a:buClr>
                <a:srgbClr val="FF6600"/>
              </a:buClr>
              <a:buFont typeface="StarSymbol"/>
              <a:buAutoNum type="arabicParenR"/>
            </a:pPr>
            <a:r>
              <a:rPr lang="sl-SI" sz="2540" i="1" spc="-1">
                <a:latin typeface="Arial"/>
              </a:rPr>
              <a:t> testiranje in dodelava računalniških izdelkov</a:t>
            </a:r>
            <a:endParaRPr lang="sl-SI" sz="2540" spc="-1">
              <a:latin typeface="Arial"/>
            </a:endParaRPr>
          </a:p>
          <a:p>
            <a:pPr marL="1044922" lvl="1" indent="-391846">
              <a:spcBef>
                <a:spcPts val="1028"/>
              </a:spcBef>
              <a:buClr>
                <a:srgbClr val="FF6600"/>
              </a:buClr>
              <a:buFont typeface="StarSymbol"/>
              <a:buAutoNum type="arabicParenR"/>
            </a:pPr>
            <a:r>
              <a:rPr lang="sl-SI" sz="2540" i="1" spc="-1">
                <a:latin typeface="Arial"/>
              </a:rPr>
              <a:t> razmišljanje in poročanje o RIN</a:t>
            </a:r>
            <a:endParaRPr lang="sl-SI" sz="2540" spc="-1">
              <a:latin typeface="Arial"/>
            </a:endParaRPr>
          </a:p>
        </p:txBody>
      </p:sp>
      <p:sp>
        <p:nvSpPr>
          <p:cNvPr id="4" name="PlaceHolder 3"/>
          <p:cNvSpPr>
            <a:spLocks noGrp="1"/>
          </p:cNvSpPr>
          <p:nvPr>
            <p:ph type="sldNum" idx="3"/>
          </p:nvPr>
        </p:nvSpPr>
        <p:spPr/>
        <p:txBody>
          <a:bodyPr/>
          <a:lstStyle/>
          <a:p>
            <a:fld id="{38014C90-CA9C-4383-AA49-ACCEABB8930E}" type="slidenum">
              <a:t>5</a:t>
            </a:fld>
            <a:endParaRPr/>
          </a:p>
        </p:txBody>
      </p:sp>
      <p:sp>
        <p:nvSpPr>
          <p:cNvPr id="2" name="Footer Placeholder 1">
            <a:extLst>
              <a:ext uri="{FF2B5EF4-FFF2-40B4-BE49-F238E27FC236}">
                <a16:creationId xmlns:a16="http://schemas.microsoft.com/office/drawing/2014/main" id="{254239E1-8D1B-056A-B89A-01B4264AF730}"/>
              </a:ext>
            </a:extLst>
          </p:cNvPr>
          <p:cNvSpPr>
            <a:spLocks noGrp="1"/>
          </p:cNvSpPr>
          <p:nvPr>
            <p:ph type="ftr" idx="2"/>
          </p:nvPr>
        </p:nvSpPr>
        <p:spPr/>
        <p:txBody>
          <a:bodyPr/>
          <a:lstStyle/>
          <a:p>
            <a:r>
              <a:rPr lang="en-US"/>
              <a:t>Temeljna znanja RIN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Okvir temeljnih vsebin računalništva in informatike</a:t>
            </a:r>
          </a:p>
        </p:txBody>
      </p:sp>
      <p:sp>
        <p:nvSpPr>
          <p:cNvPr id="120" name="PlaceHolder 2"/>
          <p:cNvSpPr>
            <a:spLocks noGrp="1"/>
          </p:cNvSpPr>
          <p:nvPr>
            <p:ph/>
          </p:nvPr>
        </p:nvSpPr>
        <p:spPr>
          <a:xfrm>
            <a:off x="653294" y="1523852"/>
            <a:ext cx="10884658" cy="4789250"/>
          </a:xfrm>
          <a:prstGeom prst="rect">
            <a:avLst/>
          </a:prstGeom>
          <a:noFill/>
          <a:ln w="0">
            <a:noFill/>
          </a:ln>
        </p:spPr>
        <p:txBody>
          <a:bodyPr vert="horz" lIns="0" tIns="0" rIns="0" bIns="0" rtlCol="0" anchor="t">
            <a:normAutofit/>
          </a:bodyPr>
          <a:lstStyle/>
          <a:p>
            <a:pPr marL="522461" indent="-391846">
              <a:spcBef>
                <a:spcPts val="1278"/>
              </a:spcBef>
              <a:buClr>
                <a:srgbClr val="FF6600"/>
              </a:buClr>
              <a:buFont typeface="StarSymbol"/>
              <a:buAutoNum type="arabicParenR"/>
            </a:pPr>
            <a:r>
              <a:rPr lang="sl-SI" sz="2903" spc="-1">
                <a:latin typeface="Arial"/>
              </a:rPr>
              <a:t>Računalniški sistemi</a:t>
            </a:r>
          </a:p>
          <a:p>
            <a:pPr marL="522461" indent="-391846">
              <a:spcBef>
                <a:spcPts val="1278"/>
              </a:spcBef>
              <a:buClr>
                <a:srgbClr val="FF6600"/>
              </a:buClr>
              <a:buFont typeface="StarSymbol"/>
              <a:buAutoNum type="arabicParenR"/>
            </a:pPr>
            <a:r>
              <a:rPr lang="sl-SI" sz="2903" spc="-1">
                <a:latin typeface="Arial"/>
              </a:rPr>
              <a:t>Podatki in analiza</a:t>
            </a:r>
          </a:p>
          <a:p>
            <a:pPr marL="522461" indent="-391846">
              <a:spcBef>
                <a:spcPts val="1278"/>
              </a:spcBef>
              <a:buClr>
                <a:srgbClr val="FF6600"/>
              </a:buClr>
              <a:buFont typeface="StarSymbol"/>
              <a:buAutoNum type="arabicParenR"/>
            </a:pPr>
            <a:r>
              <a:rPr lang="sl-SI" sz="2903" spc="-1">
                <a:latin typeface="Arial"/>
              </a:rPr>
              <a:t>Algoritmi in programiranje</a:t>
            </a:r>
          </a:p>
          <a:p>
            <a:pPr marL="522461" indent="-391846">
              <a:spcBef>
                <a:spcPts val="1278"/>
              </a:spcBef>
              <a:buClr>
                <a:srgbClr val="FF6600"/>
              </a:buClr>
              <a:buFont typeface="StarSymbol"/>
              <a:buAutoNum type="arabicParenR"/>
            </a:pPr>
            <a:r>
              <a:rPr lang="sl-SI" sz="2903" spc="-1">
                <a:latin typeface="Arial"/>
              </a:rPr>
              <a:t>Omrežja in Internet</a:t>
            </a:r>
          </a:p>
          <a:p>
            <a:pPr marL="522461" indent="-391846">
              <a:spcBef>
                <a:spcPts val="1278"/>
              </a:spcBef>
              <a:buClr>
                <a:srgbClr val="FF6600"/>
              </a:buClr>
              <a:buFont typeface="StarSymbol"/>
              <a:buAutoNum type="arabicParenR"/>
            </a:pPr>
            <a:r>
              <a:rPr lang="sl-SI" sz="2903" spc="-1">
                <a:latin typeface="Arial"/>
              </a:rPr>
              <a:t>Učinki računalništva in informatike</a:t>
            </a:r>
          </a:p>
        </p:txBody>
      </p:sp>
      <p:sp>
        <p:nvSpPr>
          <p:cNvPr id="4" name="PlaceHolder 3"/>
          <p:cNvSpPr>
            <a:spLocks noGrp="1"/>
          </p:cNvSpPr>
          <p:nvPr>
            <p:ph type="sldNum" idx="3"/>
          </p:nvPr>
        </p:nvSpPr>
        <p:spPr/>
        <p:txBody>
          <a:bodyPr/>
          <a:lstStyle/>
          <a:p>
            <a:fld id="{A1F05849-6FA0-4F6A-AAA0-ED2705E712B0}" type="slidenum">
              <a:t>6</a:t>
            </a:fld>
            <a:endParaRPr/>
          </a:p>
        </p:txBody>
      </p:sp>
      <p:sp>
        <p:nvSpPr>
          <p:cNvPr id="2" name="Footer Placeholder 1">
            <a:extLst>
              <a:ext uri="{FF2B5EF4-FFF2-40B4-BE49-F238E27FC236}">
                <a16:creationId xmlns:a16="http://schemas.microsoft.com/office/drawing/2014/main" id="{F808DA38-2329-0F27-EC33-71C9D49D09CC}"/>
              </a:ext>
            </a:extLst>
          </p:cNvPr>
          <p:cNvSpPr>
            <a:spLocks noGrp="1"/>
          </p:cNvSpPr>
          <p:nvPr>
            <p:ph type="ftr" idx="2"/>
          </p:nvPr>
        </p:nvSpPr>
        <p:spPr/>
        <p:txBody>
          <a:bodyPr/>
          <a:lstStyle/>
          <a:p>
            <a:r>
              <a:rPr lang="en-US"/>
              <a:t>Temeljna znanja RIN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Starostna obdobja</a:t>
            </a:r>
          </a:p>
        </p:txBody>
      </p:sp>
      <p:sp>
        <p:nvSpPr>
          <p:cNvPr id="122" name="PlaceHolder 2"/>
          <p:cNvSpPr>
            <a:spLocks noGrp="1"/>
          </p:cNvSpPr>
          <p:nvPr>
            <p:ph/>
          </p:nvPr>
        </p:nvSpPr>
        <p:spPr>
          <a:xfrm>
            <a:off x="653294" y="1523852"/>
            <a:ext cx="10884658" cy="4789250"/>
          </a:xfrm>
          <a:prstGeom prst="rect">
            <a:avLst/>
          </a:prstGeom>
          <a:noFill/>
          <a:ln w="0">
            <a:noFill/>
          </a:ln>
        </p:spPr>
        <p:txBody>
          <a:bodyPr vert="horz" lIns="0" tIns="0" rIns="0" bIns="0" rtlCol="0" anchor="t">
            <a:normAutofit/>
          </a:bodyPr>
          <a:lstStyle/>
          <a:p>
            <a:pPr marL="522461" indent="-391846">
              <a:spcBef>
                <a:spcPts val="1278"/>
              </a:spcBef>
              <a:buClr>
                <a:srgbClr val="FF6600"/>
              </a:buClr>
              <a:buSzPct val="45000"/>
              <a:buFont typeface="Wingdings" charset="2"/>
              <a:buChar char=""/>
            </a:pPr>
            <a:r>
              <a:rPr lang="sl-SI" sz="2903" b="1" spc="-1">
                <a:latin typeface="Arial"/>
              </a:rPr>
              <a:t>[vrtec]</a:t>
            </a:r>
            <a:r>
              <a:rPr lang="sl-SI" sz="2903" spc="-1">
                <a:latin typeface="Arial"/>
              </a:rPr>
              <a:t>: pomen kontinuitete prehodov med VIO</a:t>
            </a:r>
          </a:p>
          <a:p>
            <a:pPr marL="522461" indent="-391846">
              <a:spcBef>
                <a:spcPts val="1278"/>
              </a:spcBef>
              <a:buClr>
                <a:srgbClr val="FF6600"/>
              </a:buClr>
              <a:buSzPct val="45000"/>
              <a:buFont typeface="Wingdings" charset="2"/>
              <a:buChar char=""/>
            </a:pPr>
            <a:r>
              <a:rPr lang="sl-SI" sz="2903" b="1" spc="-1">
                <a:latin typeface="Arial"/>
              </a:rPr>
              <a:t>[poklicno in strokovno]</a:t>
            </a:r>
            <a:r>
              <a:rPr lang="sl-SI" sz="2903" spc="-1">
                <a:latin typeface="Arial"/>
              </a:rPr>
              <a:t>: vsebine prilagojene nivoju izobraževalnega programa (NPI, SPI, SSI, PTI)</a:t>
            </a:r>
          </a:p>
          <a:p>
            <a:endParaRPr lang="sl-SI" sz="2903" spc="-1">
              <a:latin typeface="Arial"/>
            </a:endParaRPr>
          </a:p>
          <a:p>
            <a:r>
              <a:rPr lang="sl-SI" sz="2903" b="1" spc="-1">
                <a:solidFill>
                  <a:srgbClr val="158466"/>
                </a:solidFill>
                <a:latin typeface="Arial"/>
              </a:rPr>
              <a:t>[OBDP]:</a:t>
            </a:r>
            <a:r>
              <a:rPr lang="sl-SI" sz="2903" spc="-1">
                <a:solidFill>
                  <a:srgbClr val="158466"/>
                </a:solidFill>
                <a:latin typeface="Arial"/>
              </a:rPr>
              <a:t> vrtec oziroma predšolsko obdobje</a:t>
            </a:r>
            <a:endParaRPr lang="sl-SI" sz="2903" spc="-1">
              <a:latin typeface="Arial"/>
            </a:endParaRPr>
          </a:p>
          <a:p>
            <a:r>
              <a:rPr lang="sl-SI" sz="2903" b="1" spc="-1">
                <a:solidFill>
                  <a:srgbClr val="2A6099"/>
                </a:solidFill>
                <a:latin typeface="Arial"/>
              </a:rPr>
              <a:t>[OBD1]:</a:t>
            </a:r>
            <a:r>
              <a:rPr lang="sl-SI" sz="2903" spc="-1">
                <a:solidFill>
                  <a:srgbClr val="2A6099"/>
                </a:solidFill>
                <a:latin typeface="Arial"/>
              </a:rPr>
              <a:t> osnovna šola 1. do 3. razred</a:t>
            </a:r>
            <a:endParaRPr lang="sl-SI" sz="2903" spc="-1">
              <a:latin typeface="Arial"/>
            </a:endParaRPr>
          </a:p>
          <a:p>
            <a:r>
              <a:rPr lang="sl-SI" sz="2903" b="1" spc="-1">
                <a:solidFill>
                  <a:srgbClr val="E16173"/>
                </a:solidFill>
                <a:latin typeface="Arial"/>
              </a:rPr>
              <a:t>[OBD2]:</a:t>
            </a:r>
            <a:r>
              <a:rPr lang="sl-SI" sz="2903" spc="-1">
                <a:solidFill>
                  <a:srgbClr val="E16173"/>
                </a:solidFill>
                <a:latin typeface="Arial"/>
              </a:rPr>
              <a:t> osnovna šola 4. do 6. razred</a:t>
            </a:r>
            <a:endParaRPr lang="sl-SI" sz="2903" spc="-1">
              <a:latin typeface="Arial"/>
            </a:endParaRPr>
          </a:p>
          <a:p>
            <a:r>
              <a:rPr lang="sl-SI" sz="2903" b="1" spc="-1">
                <a:solidFill>
                  <a:srgbClr val="8D1D75"/>
                </a:solidFill>
                <a:latin typeface="Arial"/>
              </a:rPr>
              <a:t>[OBD3]:</a:t>
            </a:r>
            <a:r>
              <a:rPr lang="sl-SI" sz="2903" spc="-1">
                <a:solidFill>
                  <a:srgbClr val="8D1D75"/>
                </a:solidFill>
                <a:latin typeface="Arial"/>
              </a:rPr>
              <a:t> osnovna šola 7. do 9. razred in NPI</a:t>
            </a:r>
            <a:endParaRPr lang="sl-SI" sz="2903" spc="-1">
              <a:latin typeface="Arial"/>
            </a:endParaRPr>
          </a:p>
          <a:p>
            <a:r>
              <a:rPr lang="sl-SI" sz="2903" b="1" spc="-1">
                <a:latin typeface="Arial"/>
              </a:rPr>
              <a:t>[OBD4]:</a:t>
            </a:r>
            <a:r>
              <a:rPr lang="sl-SI" sz="2903" spc="-1">
                <a:latin typeface="Arial"/>
              </a:rPr>
              <a:t> splošna srednja šola, SPI, SSI, PTI</a:t>
            </a:r>
          </a:p>
        </p:txBody>
      </p:sp>
      <p:sp>
        <p:nvSpPr>
          <p:cNvPr id="4" name="PlaceHolder 3"/>
          <p:cNvSpPr>
            <a:spLocks noGrp="1"/>
          </p:cNvSpPr>
          <p:nvPr>
            <p:ph type="sldNum" idx="3"/>
          </p:nvPr>
        </p:nvSpPr>
        <p:spPr/>
        <p:txBody>
          <a:bodyPr/>
          <a:lstStyle/>
          <a:p>
            <a:fld id="{DBAB6FB1-6356-4097-AAD6-BF9367367D46}" type="slidenum">
              <a:t>7</a:t>
            </a:fld>
            <a:endParaRPr/>
          </a:p>
        </p:txBody>
      </p:sp>
      <p:sp>
        <p:nvSpPr>
          <p:cNvPr id="2" name="Footer Placeholder 1">
            <a:extLst>
              <a:ext uri="{FF2B5EF4-FFF2-40B4-BE49-F238E27FC236}">
                <a16:creationId xmlns:a16="http://schemas.microsoft.com/office/drawing/2014/main" id="{83609DEA-0881-38C7-20FF-2591BDF69B58}"/>
              </a:ext>
            </a:extLst>
          </p:cNvPr>
          <p:cNvSpPr>
            <a:spLocks noGrp="1"/>
          </p:cNvSpPr>
          <p:nvPr>
            <p:ph type="ftr" idx="2"/>
          </p:nvPr>
        </p:nvSpPr>
        <p:spPr/>
        <p:txBody>
          <a:bodyPr/>
          <a:lstStyle/>
          <a:p>
            <a:r>
              <a:rPr lang="en-US"/>
              <a:t>Temeljna znanja RIN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Računalniški sistemi</a:t>
            </a:r>
          </a:p>
        </p:txBody>
      </p:sp>
      <p:sp>
        <p:nvSpPr>
          <p:cNvPr id="124" name="PlaceHolder 2"/>
          <p:cNvSpPr>
            <a:spLocks noGrp="1"/>
          </p:cNvSpPr>
          <p:nvPr>
            <p:ph/>
          </p:nvPr>
        </p:nvSpPr>
        <p:spPr>
          <a:xfrm>
            <a:off x="653294" y="1523852"/>
            <a:ext cx="10884658" cy="4789250"/>
          </a:xfrm>
          <a:prstGeom prst="rect">
            <a:avLst/>
          </a:prstGeom>
          <a:noFill/>
          <a:ln w="0">
            <a:noFill/>
          </a:ln>
        </p:spPr>
        <p:txBody>
          <a:bodyPr vert="horz" lIns="0" tIns="0" rIns="0" bIns="0" rtlCol="0" anchor="t">
            <a:normAutofit/>
          </a:bodyPr>
          <a:lstStyle/>
          <a:p>
            <a:pPr marL="522461" indent="-391846">
              <a:spcBef>
                <a:spcPts val="1278"/>
              </a:spcBef>
              <a:buClr>
                <a:srgbClr val="FF6600"/>
              </a:buClr>
              <a:buSzPct val="45000"/>
              <a:buFont typeface="Wingdings" charset="2"/>
              <a:buChar char=""/>
            </a:pPr>
            <a:r>
              <a:rPr lang="sl-SI" sz="2903" spc="-1">
                <a:latin typeface="Arial"/>
              </a:rPr>
              <a:t>Naprave</a:t>
            </a:r>
          </a:p>
          <a:p>
            <a:pPr marL="522461" indent="-391846">
              <a:spcBef>
                <a:spcPts val="1278"/>
              </a:spcBef>
              <a:buClr>
                <a:srgbClr val="FF6600"/>
              </a:buClr>
              <a:buSzPct val="45000"/>
              <a:buFont typeface="Wingdings" charset="2"/>
              <a:buChar char=""/>
            </a:pPr>
            <a:r>
              <a:rPr lang="sl-SI" sz="2903" spc="-1">
                <a:latin typeface="Arial"/>
              </a:rPr>
              <a:t>Strojna in programska oprema</a:t>
            </a:r>
          </a:p>
          <a:p>
            <a:pPr marL="522461" indent="-391846">
              <a:spcBef>
                <a:spcPts val="1278"/>
              </a:spcBef>
              <a:buClr>
                <a:srgbClr val="FF6600"/>
              </a:buClr>
              <a:buSzPct val="45000"/>
              <a:buFont typeface="Wingdings" charset="2"/>
              <a:buChar char=""/>
            </a:pPr>
            <a:r>
              <a:rPr lang="sl-SI" sz="2903" spc="-1">
                <a:latin typeface="Arial"/>
              </a:rPr>
              <a:t>Odpravljanje težav</a:t>
            </a:r>
          </a:p>
        </p:txBody>
      </p:sp>
      <p:sp>
        <p:nvSpPr>
          <p:cNvPr id="4" name="PlaceHolder 3"/>
          <p:cNvSpPr>
            <a:spLocks noGrp="1"/>
          </p:cNvSpPr>
          <p:nvPr>
            <p:ph type="sldNum" idx="3"/>
          </p:nvPr>
        </p:nvSpPr>
        <p:spPr/>
        <p:txBody>
          <a:bodyPr/>
          <a:lstStyle/>
          <a:p>
            <a:fld id="{342DED0D-3F49-459B-9B64-31C4F0A12D7B}" type="slidenum">
              <a:t>8</a:t>
            </a:fld>
            <a:endParaRPr/>
          </a:p>
        </p:txBody>
      </p:sp>
      <p:sp>
        <p:nvSpPr>
          <p:cNvPr id="2" name="Footer Placeholder 1">
            <a:extLst>
              <a:ext uri="{FF2B5EF4-FFF2-40B4-BE49-F238E27FC236}">
                <a16:creationId xmlns:a16="http://schemas.microsoft.com/office/drawing/2014/main" id="{5B186337-5346-6021-C540-33045F9EAAF0}"/>
              </a:ext>
            </a:extLst>
          </p:cNvPr>
          <p:cNvSpPr>
            <a:spLocks noGrp="1"/>
          </p:cNvSpPr>
          <p:nvPr>
            <p:ph type="ftr" idx="2"/>
          </p:nvPr>
        </p:nvSpPr>
        <p:spPr/>
        <p:txBody>
          <a:bodyPr/>
          <a:lstStyle/>
          <a:p>
            <a:r>
              <a:rPr lang="en-US"/>
              <a:t>Temeljna znanja RIN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653293" y="217693"/>
            <a:ext cx="10013886" cy="761926"/>
          </a:xfrm>
          <a:prstGeom prst="rect">
            <a:avLst/>
          </a:prstGeom>
          <a:noFill/>
          <a:ln w="0">
            <a:noFill/>
          </a:ln>
        </p:spPr>
        <p:txBody>
          <a:bodyPr vert="horz" lIns="0" tIns="0" rIns="0" bIns="0" rtlCol="0" anchor="ctr">
            <a:noAutofit/>
          </a:bodyPr>
          <a:lstStyle/>
          <a:p>
            <a:pPr algn="ctr">
              <a:buNone/>
            </a:pPr>
            <a:r>
              <a:rPr lang="sl-SI" sz="3265" spc="-1">
                <a:solidFill>
                  <a:srgbClr val="FF6600"/>
                </a:solidFill>
                <a:latin typeface="Arial"/>
              </a:rPr>
              <a:t>Računalniški sistemi</a:t>
            </a:r>
          </a:p>
        </p:txBody>
      </p:sp>
      <p:graphicFrame>
        <p:nvGraphicFramePr>
          <p:cNvPr id="126" name="Table 125"/>
          <p:cNvGraphicFramePr/>
          <p:nvPr>
            <p:extLst>
              <p:ext uri="{D42A27DB-BD31-4B8C-83A1-F6EECF244321}">
                <p14:modId xmlns:p14="http://schemas.microsoft.com/office/powerpoint/2010/main" val="854164989"/>
              </p:ext>
            </p:extLst>
          </p:nvPr>
        </p:nvGraphicFramePr>
        <p:xfrm>
          <a:off x="748643" y="1341861"/>
          <a:ext cx="10962593" cy="4940097"/>
        </p:xfrm>
        <a:graphic>
          <a:graphicData uri="http://schemas.openxmlformats.org/drawingml/2006/table">
            <a:tbl>
              <a:tblPr/>
              <a:tblGrid>
                <a:gridCol w="813302">
                  <a:extLst>
                    <a:ext uri="{9D8B030D-6E8A-4147-A177-3AD203B41FA5}">
                      <a16:colId xmlns:a16="http://schemas.microsoft.com/office/drawing/2014/main" val="20000"/>
                    </a:ext>
                  </a:extLst>
                </a:gridCol>
                <a:gridCol w="5401838">
                  <a:extLst>
                    <a:ext uri="{9D8B030D-6E8A-4147-A177-3AD203B41FA5}">
                      <a16:colId xmlns:a16="http://schemas.microsoft.com/office/drawing/2014/main" val="20001"/>
                    </a:ext>
                  </a:extLst>
                </a:gridCol>
                <a:gridCol w="4747453">
                  <a:extLst>
                    <a:ext uri="{9D8B030D-6E8A-4147-A177-3AD203B41FA5}">
                      <a16:colId xmlns:a16="http://schemas.microsoft.com/office/drawing/2014/main" val="20002"/>
                    </a:ext>
                  </a:extLst>
                </a:gridCol>
              </a:tblGrid>
              <a:tr h="774117">
                <a:tc>
                  <a:txBody>
                    <a:bodyPr/>
                    <a:lstStyle/>
                    <a:p>
                      <a:pPr>
                        <a:lnSpc>
                          <a:spcPct val="100000"/>
                        </a:lnSpc>
                        <a:buNone/>
                      </a:pPr>
                      <a:br>
                        <a:rPr sz="2200"/>
                      </a:br>
                      <a:endParaRPr lang="sl-SI" sz="2200" b="0" strike="noStrike" spc="-1">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a:solidFill>
                            <a:srgbClr val="0070C0"/>
                          </a:solidFill>
                          <a:latin typeface="Arial"/>
                        </a:rPr>
                        <a:t>Naprave</a:t>
                      </a:r>
                      <a:endParaRPr lang="sl-SI" sz="1500" b="0" strike="noStrike" spc="-1">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buNone/>
                      </a:pPr>
                      <a:r>
                        <a:rPr lang="sl-SI" sz="1500" b="1" strike="noStrike" spc="-1" dirty="0">
                          <a:solidFill>
                            <a:srgbClr val="0070C0"/>
                          </a:solidFill>
                          <a:latin typeface="Arial"/>
                        </a:rPr>
                        <a:t>Odpravljanje težav</a:t>
                      </a:r>
                      <a:endParaRPr lang="sl-SI" sz="1500" b="0" strike="noStrike" spc="-1" dirty="0">
                        <a:solidFill>
                          <a:srgbClr val="0070C0"/>
                        </a:solidFill>
                        <a:latin typeface="Arial"/>
                      </a:endParaRP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391848">
                <a:tc gridSpan="3">
                  <a:txBody>
                    <a:bodyPr/>
                    <a:lstStyle/>
                    <a:p>
                      <a:pPr algn="ctr">
                        <a:lnSpc>
                          <a:spcPct val="100000"/>
                        </a:lnSpc>
                        <a:buNone/>
                      </a:pPr>
                      <a:r>
                        <a:rPr lang="sl-SI" sz="1500" b="0" strike="noStrike" spc="-1" dirty="0">
                          <a:solidFill>
                            <a:srgbClr val="7030A0"/>
                          </a:solidFill>
                          <a:latin typeface="Arial"/>
                        </a:rPr>
                        <a:t>Vrtec</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77362">
                <a:tc>
                  <a:txBody>
                    <a:bodyPr/>
                    <a:lstStyle/>
                    <a:p>
                      <a:pPr algn="ctr">
                        <a:lnSpc>
                          <a:spcPct val="100000"/>
                        </a:lnSpc>
                        <a:buNone/>
                      </a:pPr>
                      <a:r>
                        <a:rPr lang="sl-SI" sz="1400" b="0" strike="noStrike" spc="-1">
                          <a:solidFill>
                            <a:schemeClr val="accent4">
                              <a:lumMod val="75000"/>
                            </a:schemeClr>
                          </a:solidFill>
                          <a:latin typeface="Arial"/>
                        </a:rPr>
                        <a:t>OBDP</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15000"/>
                        </a:lnSpc>
                        <a:buNone/>
                      </a:pPr>
                      <a:r>
                        <a:rPr lang="sl-SI" sz="1400" b="0" strike="noStrike" spc="-1">
                          <a:solidFill>
                            <a:schemeClr val="accent4">
                              <a:lumMod val="75000"/>
                            </a:schemeClr>
                          </a:solidFill>
                          <a:latin typeface="Arial"/>
                        </a:rPr>
                        <a:t>Računalniške naprave najdemo povsod okoli nas in so različnih oblik in ustrojev ter jih uporabljamo v različne namene.</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15000"/>
                        </a:lnSpc>
                        <a:buNone/>
                      </a:pPr>
                      <a:r>
                        <a:rPr lang="sl-SI" sz="1400" b="0" strike="noStrike" spc="-1" dirty="0">
                          <a:solidFill>
                            <a:schemeClr val="accent4">
                              <a:lumMod val="75000"/>
                            </a:schemeClr>
                          </a:solidFill>
                          <a:latin typeface="Arial"/>
                        </a:rPr>
                        <a:t>Naša pričakovanja o delovanju računalniškega sistema so lahko drugačna od tega, kako sistem deluje.</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391848">
                <a:tc gridSpan="3">
                  <a:txBody>
                    <a:bodyPr/>
                    <a:lstStyle/>
                    <a:p>
                      <a:pPr algn="ctr">
                        <a:lnSpc>
                          <a:spcPct val="100000"/>
                        </a:lnSpc>
                        <a:buNone/>
                      </a:pPr>
                      <a:r>
                        <a:rPr lang="sl-SI" sz="1500" b="0" strike="noStrike" spc="-1" dirty="0">
                          <a:solidFill>
                            <a:srgbClr val="7030A0"/>
                          </a:solidFill>
                          <a:latin typeface="Arial"/>
                        </a:rPr>
                        <a:t>Osnovna šola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xBody>
                    <a:bodyPr/>
                    <a:lstStyle/>
                    <a:p>
                      <a:endParaRPr lang="en-SI"/>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813737">
                <a:tc>
                  <a:txBody>
                    <a:bodyPr/>
                    <a:lstStyle/>
                    <a:p>
                      <a:pPr algn="ctr">
                        <a:lnSpc>
                          <a:spcPct val="100000"/>
                        </a:lnSpc>
                        <a:buNone/>
                      </a:pPr>
                      <a:r>
                        <a:rPr lang="sl-SI" sz="1400" b="0" strike="noStrike" spc="-1" dirty="0">
                          <a:solidFill>
                            <a:schemeClr val="accent4">
                              <a:lumMod val="75000"/>
                            </a:schemeClr>
                          </a:solidFill>
                          <a:latin typeface="Arial"/>
                        </a:rPr>
                        <a:t>OBD1</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dirty="0">
                          <a:solidFill>
                            <a:schemeClr val="accent4">
                              <a:lumMod val="75000"/>
                            </a:schemeClr>
                          </a:solidFill>
                          <a:latin typeface="Arial"/>
                        </a:rPr>
                        <a:t>Računalniške naprave uporabljamo za natančno in hitro opravljanje različnih opravil. Računalniške naprave interpretirajo in izvedejo navodila, ki jih prejmejo.</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buNone/>
                      </a:pPr>
                      <a:r>
                        <a:rPr lang="sl-SI" sz="1400" b="0" strike="noStrike" spc="-1">
                          <a:solidFill>
                            <a:schemeClr val="accent4">
                              <a:lumMod val="75000"/>
                            </a:schemeClr>
                          </a:solidFill>
                          <a:latin typeface="Arial"/>
                        </a:rPr>
                        <a:t>Zaradi težav s strojno ali programsko opremo računalniški sistemi morda ne bodo delali po pričakovanjih. Jasen opis problema je prvi korak k iskanju rešitve.</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r h="1830800">
                <a:tc>
                  <a:txBody>
                    <a:bodyPr/>
                    <a:lstStyle/>
                    <a:p>
                      <a:pPr algn="ctr">
                        <a:lnSpc>
                          <a:spcPct val="100000"/>
                        </a:lnSpc>
                        <a:buNone/>
                      </a:pPr>
                      <a:r>
                        <a:rPr lang="sl-SI" sz="1400" b="0" strike="noStrike" spc="-1">
                          <a:solidFill>
                            <a:schemeClr val="accent4">
                              <a:lumMod val="75000"/>
                            </a:schemeClr>
                          </a:solidFill>
                          <a:latin typeface="Arial"/>
                        </a:rPr>
                        <a:t>OBD2</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Računalniške naprave so lahko povezane z drugimi napravami ali komponentami za razširitev njihovih zmogljivosti, kot so zaznavanje in pošiljanje podatkov. Naprave in komponente so lahko povezane na različne načine, na primer fizične ali brezžične. Naprave in komponente skupaj tvorijo sistem medsebojno odvisnih delov, ki (so)delujejo za dosego skupnega cilja.</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buNone/>
                      </a:pPr>
                      <a:r>
                        <a:rPr lang="sl-SI" sz="1400" b="0" strike="noStrike" spc="-1" dirty="0">
                          <a:solidFill>
                            <a:schemeClr val="accent4">
                              <a:lumMod val="75000"/>
                            </a:schemeClr>
                          </a:solidFill>
                          <a:latin typeface="Arial"/>
                        </a:rPr>
                        <a:t>Računalniški sistemi so si med seboj podobni glede na porabo energije in uporabo podatkov ter pomnilnika. Skupne strategije odpravljanja težav, kot so preverjanje razpoložljivosti napajanja, preverjanje delovanja fizičnih in brezžičnih povezav ter brisanje delovnega pomnilnika s ponovnim zagonom programov ali naprav, so učinkovite za številne sisteme.</a:t>
                      </a:r>
                    </a:p>
                  </a:txBody>
                  <a:tcPr marL="108847" marR="108847" marT="55294" marB="55294">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3" name="PlaceHolder 2"/>
          <p:cNvSpPr>
            <a:spLocks noGrp="1"/>
          </p:cNvSpPr>
          <p:nvPr>
            <p:ph type="sldNum" idx="3"/>
          </p:nvPr>
        </p:nvSpPr>
        <p:spPr/>
        <p:txBody>
          <a:bodyPr/>
          <a:lstStyle/>
          <a:p>
            <a:fld id="{4E9BB44C-A005-42B1-B7E0-D5FED1727F1F}" type="slidenum">
              <a:t>9</a:t>
            </a:fld>
            <a:endParaRPr/>
          </a:p>
        </p:txBody>
      </p:sp>
      <p:sp>
        <p:nvSpPr>
          <p:cNvPr id="2" name="Footer Placeholder 1">
            <a:extLst>
              <a:ext uri="{FF2B5EF4-FFF2-40B4-BE49-F238E27FC236}">
                <a16:creationId xmlns:a16="http://schemas.microsoft.com/office/drawing/2014/main" id="{FEFC263A-E97E-5C67-E5D6-96ADBCBD1D93}"/>
              </a:ext>
            </a:extLst>
          </p:cNvPr>
          <p:cNvSpPr>
            <a:spLocks noGrp="1"/>
          </p:cNvSpPr>
          <p:nvPr>
            <p:ph type="ftr" idx="2"/>
          </p:nvPr>
        </p:nvSpPr>
        <p:spPr/>
        <p:txBody>
          <a:bodyPr/>
          <a:lstStyle/>
          <a:p>
            <a:r>
              <a:rPr lang="en-US"/>
              <a:t>Temeljna znanja RIN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654</TotalTime>
  <Words>2464</Words>
  <Application>Microsoft Macintosh PowerPoint</Application>
  <PresentationFormat>Widescreen</PresentationFormat>
  <Paragraphs>287</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Century Gothic</vt:lpstr>
      <vt:lpstr>StarSymbol</vt:lpstr>
      <vt:lpstr>Wingdings</vt:lpstr>
      <vt:lpstr>Wingdings 3</vt:lpstr>
      <vt:lpstr>Ion</vt:lpstr>
      <vt:lpstr>Temeljna znanja RIN Okvir RIN od vrtca do srednje šole  Temeljna znanja v projektih</vt:lpstr>
      <vt:lpstr>RIN je temeljni predmet</vt:lpstr>
      <vt:lpstr>Vsebina – izobraževalne smeri ACM</vt:lpstr>
      <vt:lpstr>Vsebina – okvir K12CS</vt:lpstr>
      <vt:lpstr>Vsebina – okvir K12CS</vt:lpstr>
      <vt:lpstr>Okvir temeljnih vsebin računalništva in informatike</vt:lpstr>
      <vt:lpstr>Starostna obdobja</vt:lpstr>
      <vt:lpstr>Računalniški sistemi</vt:lpstr>
      <vt:lpstr>Računalniški sistemi</vt:lpstr>
      <vt:lpstr>Računalniški sistemi</vt:lpstr>
      <vt:lpstr>Podatki in analiza</vt:lpstr>
      <vt:lpstr>Podatki in analiza</vt:lpstr>
      <vt:lpstr>Podatki in analiza</vt:lpstr>
      <vt:lpstr>Algoritmi in programiranje</vt:lpstr>
      <vt:lpstr>Algoritmi in programiranje</vt:lpstr>
      <vt:lpstr>Algoritmi in programiranje</vt:lpstr>
      <vt:lpstr>Omrežja in Internet</vt:lpstr>
      <vt:lpstr>Omrežja in Internet</vt:lpstr>
      <vt:lpstr>Omrežja in Internet</vt:lpstr>
      <vt:lpstr>Omrežja in Internet</vt:lpstr>
      <vt:lpstr>Učinki računalništva in informatike</vt:lpstr>
      <vt:lpstr>Učinki računalništva in informatike</vt:lpstr>
      <vt:lpstr>Učinki računalništva in informatike</vt:lpstr>
      <vt:lpstr>PowerPoint Presentation</vt:lpstr>
      <vt:lpstr>Projekti 22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PREDSTAVITEV</dc:title>
  <dc:creator>Brodnik, Andrej</dc:creator>
  <cp:lastModifiedBy>Brodnik, Andrej</cp:lastModifiedBy>
  <cp:revision>99</cp:revision>
  <dcterms:created xsi:type="dcterms:W3CDTF">2022-08-22T22:19:53Z</dcterms:created>
  <dcterms:modified xsi:type="dcterms:W3CDTF">2023-07-04T22:27:45Z</dcterms:modified>
</cp:coreProperties>
</file>