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1"/>
  </p:notesMasterIdLst>
  <p:handoutMasterIdLst>
    <p:handoutMasterId r:id="rId22"/>
  </p:handoutMasterIdLst>
  <p:sldIdLst>
    <p:sldId id="257" r:id="rId5"/>
    <p:sldId id="389" r:id="rId6"/>
    <p:sldId id="317" r:id="rId7"/>
    <p:sldId id="392" r:id="rId8"/>
    <p:sldId id="394" r:id="rId9"/>
    <p:sldId id="396" r:id="rId10"/>
    <p:sldId id="397" r:id="rId11"/>
    <p:sldId id="393" r:id="rId12"/>
    <p:sldId id="384" r:id="rId13"/>
    <p:sldId id="279" r:id="rId14"/>
    <p:sldId id="398" r:id="rId15"/>
    <p:sldId id="399" r:id="rId16"/>
    <p:sldId id="400" r:id="rId17"/>
    <p:sldId id="401" r:id="rId18"/>
    <p:sldId id="321" r:id="rId19"/>
    <p:sldId id="3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9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481333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481333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E642EB-C458-2090-467A-8E9D794BE1C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Sreda, 5. julija, 2023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3ADAF02-F7EA-3F66-0067-64DFB87E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481333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481333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481333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481333"/>
            <a:ext cx="6379210" cy="15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481333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481333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481333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24921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087983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481333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 dirty="0" err="1"/>
              <a:t>Sreda</a:t>
            </a:r>
            <a:r>
              <a:rPr lang="en-US" dirty="0"/>
              <a:t>, 5. </a:t>
            </a:r>
            <a:r>
              <a:rPr lang="en-US" dirty="0" err="1"/>
              <a:t>julija</a:t>
            </a:r>
            <a:r>
              <a:rPr lang="en-US" dirty="0"/>
              <a:t>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481333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manning.com/books/learn-ai-assisted-python-programmin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euseof.com/bard-vs-chatgpt-vs-offline-alpaca-which-is-the-best-llm/" TargetMode="External"/><Relationship Id="rId2" Type="http://schemas.openxmlformats.org/officeDocument/2006/relationships/hyperlink" Target="https://scifilogic.com/open-coding-llm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-api.wordpress.com/bar/?stat=groovemails-events&amp;bin=wpcom_email_click&amp;redirect_to=https%3A%2F%2Fcomputinged.files.wordpress.com%2F2023%2F06%2Foverview.png&amp;sr=1&amp;signature=0215e3e474a4366414f73cd569db3280&amp;user=93006682&amp;_e=eyJlcnJvciI6bnVsbCwiYmxvZ19pZCI6ODE4NTMwMiwiYmxvZ19sYW5nIjoiZW4iLCJzaXRlX2lkX2xhYmVsIjoid3Bjb20iLCJoYXNfZmVhdHVyZWRfaW1hZ2UiOiIwIiwic3Vic2NyaWJlcl9pZCI6IjE3Mjk0NjMzNSIsIl91aSI6OTMwMDY2ODIsImxvY2FsZSI6ImVuIiwiY3VycmVuY3kiOiJFVVIiLCJjb3VudHJ5X2NvZGVfc2lnbnVwIjoiU0kiLCJzaWdudXBfZmxvd19uYW1lIjoiIiwiZW1haWxfZG9tYWluIjoiZm1mLnVuaS1sai5zaSIsInBvc3RfaWQiOjEyODAzLCJkYXRlX3NlbnQiOiIyMDIzLTA2LTIwIiwiZW1haWxfaWQiOiJkMTBhYTMyNDkxNDJjNDBjNGM5MTE0MDczYTNmZjkzZSIsImVtYWlsX25hbWUiOiJuZXctcG9zdCIsInRlbXBsYXRlIjoibmV3LXBvc3QiLCJsaW5rX2Rlc2MiOiJwb3N0LXVybCIsImFuY2hvcl90ZXh0IjoiIiwiX2RyIjpudWxsLCJfZGwiOiJcL3dwLWNyb24ucGhwP2RvaW5nX3dwX2Nyb249MTY4NzI2MjQwNi40OTYwOTU4OTU3NjcyMTE5MTQwNjI1IiwiX3V0Ijoid3Bjb206dXNlcl9pZCIsIl91bCI6Im1hdGlqYWxva2FyIiwiX2VuIjoid3Bjb21fZW1haWxfY2xpY2siLCJfdHMiOjE2ODcyNjI1MjU1OTksImJyb3dzZXJfdHlwZSI6InBocC1hZ2VudCIsIl9hdWEiOiJ3cGNvbS10cmFja3MtY2xpZW50LXYwLjMiLCJibG9nX3R6IjoiLTQiLCJ1c2VyX2xhbmciOiJlbiJ9&amp;_z=z" TargetMode="External"/><Relationship Id="rId3" Type="http://schemas.openxmlformats.org/officeDocument/2006/relationships/hyperlink" Target="https://pg.ucsd.edu/publications/cs-instructors-adapting-to-chatgpt-copilot-ai-tools_ICER-2023.pdf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rmAutofit/>
          </a:bodyPr>
          <a:lstStyle/>
          <a:p>
            <a:r>
              <a:rPr lang="en-US" sz="4400" dirty="0" err="1"/>
              <a:t>Učenje</a:t>
            </a:r>
            <a:r>
              <a:rPr lang="en-US" sz="4400" dirty="0"/>
              <a:t> </a:t>
            </a:r>
            <a:r>
              <a:rPr lang="en-US" sz="4400" dirty="0" err="1"/>
              <a:t>osnov</a:t>
            </a:r>
            <a:r>
              <a:rPr lang="en-US" sz="4400" dirty="0"/>
              <a:t> </a:t>
            </a:r>
            <a:r>
              <a:rPr lang="en-US" sz="4400" dirty="0" err="1"/>
              <a:t>programiranja</a:t>
            </a:r>
            <a:r>
              <a:rPr lang="en-US" sz="4400" dirty="0"/>
              <a:t> v </a:t>
            </a:r>
            <a:r>
              <a:rPr lang="en-US" sz="4400" dirty="0" err="1"/>
              <a:t>dobi</a:t>
            </a:r>
            <a:r>
              <a:rPr lang="en-US" sz="4400" dirty="0"/>
              <a:t> LLM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rmAutofit/>
          </a:bodyPr>
          <a:lstStyle/>
          <a:p>
            <a:r>
              <a:rPr lang="en-US" dirty="0" err="1"/>
              <a:t>Sreda</a:t>
            </a:r>
            <a:r>
              <a:rPr lang="en-US" dirty="0"/>
              <a:t>, 5. </a:t>
            </a:r>
            <a:r>
              <a:rPr lang="en-US" dirty="0" err="1"/>
              <a:t>julija</a:t>
            </a:r>
            <a:r>
              <a:rPr lang="en-US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person drawing on a white board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5809" y="656633"/>
            <a:ext cx="5132388" cy="5132388"/>
          </a:xfr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0" y="1636203"/>
            <a:ext cx="6124426" cy="3384550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Abadi" panose="020F0502020204030204" pitchFamily="34" charset="0"/>
              </a:rPr>
              <a:t>Generativna</a:t>
            </a:r>
            <a:r>
              <a:rPr lang="en-US" sz="2400" dirty="0">
                <a:latin typeface="Abadi" panose="020F0502020204030204" pitchFamily="34" charset="0"/>
              </a:rPr>
              <a:t> UI je </a:t>
            </a:r>
            <a:r>
              <a:rPr lang="en-US" sz="2400" dirty="0" err="1">
                <a:latin typeface="Abadi" panose="020F0502020204030204" pitchFamily="34" charset="0"/>
              </a:rPr>
              <a:t>tako</a:t>
            </a:r>
            <a:r>
              <a:rPr lang="en-US" sz="2400" dirty="0">
                <a:latin typeface="Abadi" panose="020F0502020204030204" pitchFamily="34" charset="0"/>
              </a:rPr>
              <a:t> </a:t>
            </a:r>
            <a:r>
              <a:rPr lang="en-US" sz="2400" dirty="0" err="1">
                <a:latin typeface="Abadi" panose="020F0502020204030204" pitchFamily="34" charset="0"/>
              </a:rPr>
              <a:t>programi</a:t>
            </a:r>
            <a:r>
              <a:rPr lang="en-US" sz="2400" dirty="0">
                <a:latin typeface="Abadi" panose="020F0502020204030204" pitchFamily="34" charset="0"/>
              </a:rPr>
              <a:t> za </a:t>
            </a:r>
            <a:r>
              <a:rPr lang="en-US" sz="2400" dirty="0" err="1">
                <a:latin typeface="Abadi" panose="020F0502020204030204" pitchFamily="34" charset="0"/>
              </a:rPr>
              <a:t>simbolno</a:t>
            </a:r>
            <a:r>
              <a:rPr lang="en-US" sz="2400" dirty="0">
                <a:latin typeface="Abadi" panose="020F0502020204030204" pitchFamily="34" charset="0"/>
              </a:rPr>
              <a:t> </a:t>
            </a:r>
            <a:r>
              <a:rPr lang="en-US" sz="2400" dirty="0" err="1">
                <a:latin typeface="Abadi" panose="020F0502020204030204" pitchFamily="34" charset="0"/>
              </a:rPr>
              <a:t>računanje</a:t>
            </a:r>
            <a:r>
              <a:rPr lang="en-US" sz="2400" dirty="0">
                <a:latin typeface="Abadi" panose="020F0502020204030204" pitchFamily="34" charset="0"/>
              </a:rPr>
              <a:t>, </a:t>
            </a:r>
            <a:r>
              <a:rPr lang="en-US" sz="2400" dirty="0" err="1">
                <a:latin typeface="Abadi" panose="020F0502020204030204" pitchFamily="34" charset="0"/>
              </a:rPr>
              <a:t>računalo</a:t>
            </a:r>
            <a:r>
              <a:rPr lang="en-US" sz="2400" dirty="0">
                <a:latin typeface="Abadi" panose="020F0502020204030204" pitchFamily="34" charset="0"/>
              </a:rPr>
              <a:t>, </a:t>
            </a:r>
            <a:r>
              <a:rPr lang="en-US" sz="2400" dirty="0" err="1">
                <a:latin typeface="Abadi" panose="020F0502020204030204" pitchFamily="34" charset="0"/>
              </a:rPr>
              <a:t>kladivo</a:t>
            </a:r>
            <a:r>
              <a:rPr lang="en-US" sz="2400" dirty="0">
                <a:latin typeface="Abadi" panose="020F0502020204030204" pitchFamily="34" charset="0"/>
              </a:rPr>
              <a:t>, IntelliSense … </a:t>
            </a:r>
            <a:r>
              <a:rPr lang="en-US" sz="2400" b="1" dirty="0" err="1">
                <a:solidFill>
                  <a:srgbClr val="FF0000"/>
                </a:solidFill>
                <a:latin typeface="Abadi" panose="020F0502020204030204" pitchFamily="34" charset="0"/>
              </a:rPr>
              <a:t>orodje</a:t>
            </a:r>
            <a:r>
              <a:rPr lang="en-US" sz="2400" dirty="0">
                <a:latin typeface="Abadi" panose="020F0502020204030204" pitchFamily="34" charset="0"/>
              </a:rPr>
              <a:t>. </a:t>
            </a:r>
            <a:br>
              <a:rPr lang="en-US" sz="2400" dirty="0">
                <a:latin typeface="Abadi" panose="020F0502020204030204" pitchFamily="34" charset="0"/>
              </a:rPr>
            </a:br>
            <a:r>
              <a:rPr lang="en-US" sz="2400" b="1" dirty="0" err="1">
                <a:solidFill>
                  <a:srgbClr val="FF0000"/>
                </a:solidFill>
                <a:latin typeface="Abadi" panose="020F0502020204030204" pitchFamily="34" charset="0"/>
              </a:rPr>
              <a:t>Prepovedovati</a:t>
            </a:r>
            <a:r>
              <a:rPr lang="en-US" sz="2400" dirty="0">
                <a:latin typeface="Abadi" panose="020F0502020204030204" pitchFamily="34" charset="0"/>
              </a:rPr>
              <a:t> </a:t>
            </a:r>
            <a:r>
              <a:rPr lang="en-US" sz="2400" dirty="0" err="1">
                <a:latin typeface="Abadi" panose="020F0502020204030204" pitchFamily="34" charset="0"/>
              </a:rPr>
              <a:t>uporabo</a:t>
            </a:r>
            <a:r>
              <a:rPr lang="en-US" sz="2400" dirty="0">
                <a:latin typeface="Abadi" panose="020F0502020204030204" pitchFamily="34" charset="0"/>
              </a:rPr>
              <a:t> </a:t>
            </a:r>
            <a:r>
              <a:rPr lang="en-US" sz="2400" dirty="0" err="1">
                <a:latin typeface="Abadi" panose="020F0502020204030204" pitchFamily="34" charset="0"/>
              </a:rPr>
              <a:t>orodja</a:t>
            </a:r>
            <a:r>
              <a:rPr lang="en-US" sz="2400" dirty="0">
                <a:latin typeface="Abad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badi" panose="020F0502020204030204" pitchFamily="34" charset="0"/>
              </a:rPr>
              <a:t>nima</a:t>
            </a:r>
            <a:r>
              <a:rPr lang="en-US" sz="2400" dirty="0">
                <a:latin typeface="Abad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badi" panose="020F0502020204030204" pitchFamily="34" charset="0"/>
              </a:rPr>
              <a:t>smisla</a:t>
            </a:r>
            <a:r>
              <a:rPr lang="en-US" sz="2400" dirty="0">
                <a:latin typeface="Abadi" panose="020F0502020204030204" pitchFamily="34" charset="0"/>
              </a:rPr>
              <a:t>. </a:t>
            </a:r>
            <a:br>
              <a:rPr lang="en-US" sz="2400" dirty="0">
                <a:latin typeface="Abadi" panose="020F0502020204030204" pitchFamily="34" charset="0"/>
              </a:rPr>
            </a:br>
            <a:r>
              <a:rPr lang="en-US" sz="2400" dirty="0" err="1">
                <a:latin typeface="Abadi" panose="020F0502020204030204" pitchFamily="34" charset="0"/>
              </a:rPr>
              <a:t>Učeče</a:t>
            </a:r>
            <a:r>
              <a:rPr lang="en-US" sz="2400" dirty="0">
                <a:latin typeface="Abadi" panose="020F0502020204030204" pitchFamily="34" charset="0"/>
              </a:rPr>
              <a:t> se </a:t>
            </a:r>
            <a:r>
              <a:rPr lang="en-US" sz="2400" dirty="0" err="1">
                <a:latin typeface="Abadi" panose="020F0502020204030204" pitchFamily="34" charset="0"/>
              </a:rPr>
              <a:t>moramo</a:t>
            </a:r>
            <a:r>
              <a:rPr lang="en-US" sz="2400" dirty="0">
                <a:latin typeface="Abadi" panose="020F0502020204030204" pitchFamily="34" charset="0"/>
              </a:rPr>
              <a:t> </a:t>
            </a:r>
            <a:r>
              <a:rPr lang="en-US" sz="2400" dirty="0" err="1">
                <a:latin typeface="Abadi" panose="020F0502020204030204" pitchFamily="34" charset="0"/>
              </a:rPr>
              <a:t>navaditi</a:t>
            </a:r>
            <a:r>
              <a:rPr lang="en-US" sz="2400" dirty="0">
                <a:latin typeface="Abadi" panose="020F0502020204030204" pitchFamily="34" charset="0"/>
              </a:rPr>
              <a:t> </a:t>
            </a:r>
            <a:r>
              <a:rPr lang="en-US" sz="2400" dirty="0" err="1">
                <a:latin typeface="Abadi" panose="020F0502020204030204" pitchFamily="34" charset="0"/>
              </a:rPr>
              <a:t>njihove</a:t>
            </a:r>
            <a:r>
              <a:rPr lang="en-US" sz="2400" dirty="0">
                <a:latin typeface="Abad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badi" panose="020F0502020204030204" pitchFamily="34" charset="0"/>
              </a:rPr>
              <a:t>pravilne</a:t>
            </a:r>
            <a:r>
              <a:rPr lang="en-US" sz="2400" b="1" dirty="0">
                <a:solidFill>
                  <a:srgbClr val="FF0000"/>
                </a:solidFill>
                <a:latin typeface="Abad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badi" panose="020F0502020204030204" pitchFamily="34" charset="0"/>
              </a:rPr>
              <a:t>uporabe</a:t>
            </a:r>
            <a:r>
              <a:rPr lang="en-US" sz="2400" dirty="0">
                <a:latin typeface="Abadi" panose="020F0502020204030204" pitchFamily="34" charset="0"/>
              </a:rPr>
              <a:t>.</a:t>
            </a:r>
            <a:br>
              <a:rPr lang="en-US" sz="2400" dirty="0">
                <a:latin typeface="Abadi" panose="020F0502020204030204" pitchFamily="34" charset="0"/>
              </a:rPr>
            </a:br>
            <a:r>
              <a:rPr lang="en-US" sz="2400" dirty="0">
                <a:latin typeface="Abadi" panose="020F0502020204030204" pitchFamily="34" charset="0"/>
              </a:rPr>
              <a:t>Je pa </a:t>
            </a:r>
            <a:r>
              <a:rPr lang="en-US" sz="2400" b="1" dirty="0" err="1">
                <a:solidFill>
                  <a:srgbClr val="FF0000"/>
                </a:solidFill>
                <a:latin typeface="Abadi" panose="020F0502020204030204" pitchFamily="34" charset="0"/>
              </a:rPr>
              <a:t>morda</a:t>
            </a:r>
            <a:r>
              <a:rPr lang="en-US" sz="2400" dirty="0">
                <a:latin typeface="Abadi" panose="020F0502020204030204" pitchFamily="34" charset="0"/>
              </a:rPr>
              <a:t> </a:t>
            </a:r>
            <a:r>
              <a:rPr lang="en-US" sz="2400" dirty="0" err="1">
                <a:latin typeface="Abadi" panose="020F0502020204030204" pitchFamily="34" charset="0"/>
              </a:rPr>
              <a:t>smisleno</a:t>
            </a:r>
            <a:r>
              <a:rPr lang="en-US" sz="2400" dirty="0">
                <a:latin typeface="Abad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badi" panose="020F0502020204030204" pitchFamily="34" charset="0"/>
              </a:rPr>
              <a:t>omejevati</a:t>
            </a:r>
            <a:r>
              <a:rPr lang="en-US" sz="2400" dirty="0">
                <a:latin typeface="Abadi" panose="020F0502020204030204" pitchFamily="34" charset="0"/>
              </a:rPr>
              <a:t> </a:t>
            </a:r>
            <a:r>
              <a:rPr lang="en-US" sz="2400" dirty="0" err="1">
                <a:latin typeface="Abadi" panose="020F0502020204030204" pitchFamily="34" charset="0"/>
              </a:rPr>
              <a:t>njihovo</a:t>
            </a:r>
            <a:r>
              <a:rPr lang="en-US" sz="2400" dirty="0">
                <a:latin typeface="Abadi" panose="020F0502020204030204" pitchFamily="34" charset="0"/>
              </a:rPr>
              <a:t> </a:t>
            </a:r>
            <a:r>
              <a:rPr lang="en-US" sz="2400" dirty="0" err="1">
                <a:latin typeface="Abadi" panose="020F0502020204030204" pitchFamily="34" charset="0"/>
              </a:rPr>
              <a:t>uporabo</a:t>
            </a:r>
            <a:r>
              <a:rPr lang="en-US" sz="2400" dirty="0">
                <a:latin typeface="Abadi" panose="020F0502020204030204" pitchFamily="34" charset="0"/>
              </a:rPr>
              <a:t>.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DB9AC9A-C1ED-4713-9A6E-D5EBBB401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D21E35-477A-DA01-FFC0-33CB45D71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738" y="549275"/>
            <a:ext cx="7343775" cy="38645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9600" dirty="0" err="1"/>
              <a:t>Vaša</a:t>
            </a:r>
            <a:r>
              <a:rPr lang="en-US" sz="9600" dirty="0"/>
              <a:t> </a:t>
            </a:r>
            <a:r>
              <a:rPr lang="en-US" sz="9600" dirty="0" err="1"/>
              <a:t>mnenja</a:t>
            </a:r>
            <a:endParaRPr lang="en-US" sz="96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D44F43B-2E21-D2D7-F101-C00EEEC70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738" y="4932062"/>
            <a:ext cx="8280400" cy="1376663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FCFAB40-DA7C-4B6C-AD10-4EC44B54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796" y="46546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3296DCF-CBB7-4351-9E7E-623649419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594206" y="2826355"/>
            <a:ext cx="3366189" cy="1853969"/>
          </a:xfrm>
          <a:custGeom>
            <a:avLst/>
            <a:gdLst>
              <a:gd name="connsiteX0" fmla="*/ 201268 w 3366189"/>
              <a:gd name="connsiteY0" fmla="*/ 543015 h 1853969"/>
              <a:gd name="connsiteX1" fmla="*/ 1512221 w 3366189"/>
              <a:gd name="connsiteY1" fmla="*/ 0 h 1853969"/>
              <a:gd name="connsiteX2" fmla="*/ 3366189 w 3366189"/>
              <a:gd name="connsiteY2" fmla="*/ 1853969 h 1853969"/>
              <a:gd name="connsiteX3" fmla="*/ 2439204 w 3366189"/>
              <a:gd name="connsiteY3" fmla="*/ 1853969 h 1853969"/>
              <a:gd name="connsiteX4" fmla="*/ 1512221 w 3366189"/>
              <a:gd name="connsiteY4" fmla="*/ 926985 h 1853969"/>
              <a:gd name="connsiteX5" fmla="*/ 743552 w 3366189"/>
              <a:gd name="connsiteY5" fmla="*/ 1335684 h 1853969"/>
              <a:gd name="connsiteX6" fmla="*/ 676116 w 3366189"/>
              <a:gd name="connsiteY6" fmla="*/ 1459924 h 1853969"/>
              <a:gd name="connsiteX7" fmla="*/ 0 w 3366189"/>
              <a:gd name="connsiteY7" fmla="*/ 783808 h 1853969"/>
              <a:gd name="connsiteX8" fmla="*/ 81609 w 3366189"/>
              <a:gd name="connsiteY8" fmla="*/ 674673 h 1853969"/>
              <a:gd name="connsiteX9" fmla="*/ 201268 w 3366189"/>
              <a:gd name="connsiteY9" fmla="*/ 543015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6189" h="1853969">
                <a:moveTo>
                  <a:pt x="201268" y="543015"/>
                </a:moveTo>
                <a:cubicBezTo>
                  <a:pt x="536770" y="207513"/>
                  <a:pt x="1000262" y="0"/>
                  <a:pt x="1512221" y="0"/>
                </a:cubicBezTo>
                <a:cubicBezTo>
                  <a:pt x="2536139" y="0"/>
                  <a:pt x="3366189" y="830051"/>
                  <a:pt x="3366189" y="1853969"/>
                </a:cubicBezTo>
                <a:lnTo>
                  <a:pt x="2439204" y="1853969"/>
                </a:lnTo>
                <a:cubicBezTo>
                  <a:pt x="2439204" y="1342010"/>
                  <a:pt x="2024180" y="926985"/>
                  <a:pt x="1512221" y="926985"/>
                </a:cubicBezTo>
                <a:cubicBezTo>
                  <a:pt x="1192247" y="926985"/>
                  <a:pt x="910138" y="1089104"/>
                  <a:pt x="743552" y="1335684"/>
                </a:cubicBezTo>
                <a:lnTo>
                  <a:pt x="676116" y="1459924"/>
                </a:lnTo>
                <a:lnTo>
                  <a:pt x="0" y="783808"/>
                </a:lnTo>
                <a:lnTo>
                  <a:pt x="81609" y="674673"/>
                </a:lnTo>
                <a:cubicBezTo>
                  <a:pt x="119392" y="628891"/>
                  <a:pt x="159330" y="584953"/>
                  <a:pt x="201268" y="543015"/>
                </a:cubicBezTo>
                <a:close/>
              </a:path>
            </a:pathLst>
          </a:custGeom>
          <a:gradFill flip="none" rotWithShape="1">
            <a:gsLst>
              <a:gs pos="87000">
                <a:schemeClr val="bg2"/>
              </a:gs>
              <a:gs pos="0">
                <a:schemeClr val="bg2">
                  <a:lumMod val="90000"/>
                  <a:lumOff val="1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406400" dist="190500" dir="1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1AE2471-23B2-4B94-A613-E6860991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620971" y="2691401"/>
            <a:ext cx="3326036" cy="2226949"/>
          </a:xfrm>
          <a:custGeom>
            <a:avLst/>
            <a:gdLst>
              <a:gd name="connsiteX0" fmla="*/ 322118 w 3326036"/>
              <a:gd name="connsiteY0" fmla="*/ 508527 h 2226949"/>
              <a:gd name="connsiteX1" fmla="*/ 1501413 w 3326036"/>
              <a:gd name="connsiteY1" fmla="*/ 0 h 2226949"/>
              <a:gd name="connsiteX2" fmla="*/ 3317715 w 3326036"/>
              <a:gd name="connsiteY2" fmla="*/ 1778141 h 2226949"/>
              <a:gd name="connsiteX3" fmla="*/ 3326036 w 3326036"/>
              <a:gd name="connsiteY3" fmla="*/ 1843633 h 2226949"/>
              <a:gd name="connsiteX4" fmla="*/ 2942720 w 3326036"/>
              <a:gd name="connsiteY4" fmla="*/ 2226949 h 2226949"/>
              <a:gd name="connsiteX5" fmla="*/ 2428396 w 3326036"/>
              <a:gd name="connsiteY5" fmla="*/ 2226949 h 2226949"/>
              <a:gd name="connsiteX6" fmla="*/ 1501413 w 3326036"/>
              <a:gd name="connsiteY6" fmla="*/ 1113475 h 2226949"/>
              <a:gd name="connsiteX7" fmla="*/ 732744 w 3326036"/>
              <a:gd name="connsiteY7" fmla="*/ 1604395 h 2226949"/>
              <a:gd name="connsiteX8" fmla="*/ 715116 w 3326036"/>
              <a:gd name="connsiteY8" fmla="*/ 1639249 h 2226949"/>
              <a:gd name="connsiteX9" fmla="*/ 0 w 3326036"/>
              <a:gd name="connsiteY9" fmla="*/ 924133 h 2226949"/>
              <a:gd name="connsiteX10" fmla="*/ 70802 w 3326036"/>
              <a:gd name="connsiteY10" fmla="*/ 810403 h 2226949"/>
              <a:gd name="connsiteX11" fmla="*/ 322118 w 3326036"/>
              <a:gd name="connsiteY11" fmla="*/ 508527 h 222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26036" h="2226949">
                <a:moveTo>
                  <a:pt x="322118" y="508527"/>
                </a:moveTo>
                <a:cubicBezTo>
                  <a:pt x="642593" y="190840"/>
                  <a:pt x="1053449" y="0"/>
                  <a:pt x="1501413" y="0"/>
                </a:cubicBezTo>
                <a:cubicBezTo>
                  <a:pt x="2397341" y="0"/>
                  <a:pt x="3144839" y="763359"/>
                  <a:pt x="3317715" y="1778141"/>
                </a:cubicBezTo>
                <a:lnTo>
                  <a:pt x="3326036" y="1843633"/>
                </a:lnTo>
                <a:lnTo>
                  <a:pt x="2942720" y="2226949"/>
                </a:lnTo>
                <a:lnTo>
                  <a:pt x="2428396" y="2226949"/>
                </a:lnTo>
                <a:cubicBezTo>
                  <a:pt x="2428396" y="1611994"/>
                  <a:pt x="2013372" y="1113475"/>
                  <a:pt x="1501413" y="1113475"/>
                </a:cubicBezTo>
                <a:cubicBezTo>
                  <a:pt x="1181439" y="1113475"/>
                  <a:pt x="899329" y="1308209"/>
                  <a:pt x="732744" y="1604395"/>
                </a:cubicBezTo>
                <a:lnTo>
                  <a:pt x="715116" y="1639249"/>
                </a:lnTo>
                <a:lnTo>
                  <a:pt x="0" y="924133"/>
                </a:lnTo>
                <a:lnTo>
                  <a:pt x="70802" y="810403"/>
                </a:lnTo>
                <a:cubicBezTo>
                  <a:pt x="146367" y="700418"/>
                  <a:pt x="230553" y="599295"/>
                  <a:pt x="322118" y="508527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FB59F4D-13F5-4E73-B3D4-2CFDEC0C5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183572" y="4805365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2540000">
              <a:schemeClr val="accent1">
                <a:lumMod val="60000"/>
                <a:lumOff val="4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57719-F65E-2257-25E5-72FBC668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9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DB9AC9A-C1ED-4713-9A6E-D5EBBB401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D21E35-477A-DA01-FFC0-33CB45D71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738" y="549275"/>
            <a:ext cx="7343775" cy="38645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9600" dirty="0" err="1"/>
              <a:t>Načrt</a:t>
            </a:r>
            <a:endParaRPr lang="en-US" sz="96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D44F43B-2E21-D2D7-F101-C00EEEC70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738" y="4932062"/>
            <a:ext cx="8280400" cy="1376663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dirty="0" err="1"/>
              <a:t>Sestaviti</a:t>
            </a:r>
            <a:r>
              <a:rPr lang="en-US" dirty="0"/>
              <a:t> </a:t>
            </a:r>
            <a:r>
              <a:rPr lang="en-US" dirty="0" err="1"/>
              <a:t>osnovo</a:t>
            </a:r>
            <a:r>
              <a:rPr lang="en-US" dirty="0"/>
              <a:t> </a:t>
            </a:r>
            <a:r>
              <a:rPr lang="en-US" dirty="0" err="1"/>
              <a:t>zbirke</a:t>
            </a:r>
            <a:r>
              <a:rPr lang="en-US" dirty="0"/>
              <a:t> "</a:t>
            </a:r>
            <a:r>
              <a:rPr lang="en-US" dirty="0" err="1"/>
              <a:t>smiselnih</a:t>
            </a:r>
            <a:r>
              <a:rPr lang="en-US" dirty="0"/>
              <a:t>" </a:t>
            </a:r>
            <a:r>
              <a:rPr lang="en-US" dirty="0" err="1"/>
              <a:t>nalog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se </a:t>
            </a:r>
            <a:r>
              <a:rPr lang="en-US" dirty="0" err="1"/>
              <a:t>predvideva</a:t>
            </a:r>
            <a:r>
              <a:rPr lang="en-US" dirty="0"/>
              <a:t> </a:t>
            </a:r>
            <a:r>
              <a:rPr lang="en-US" dirty="0" err="1"/>
              <a:t>uporaba</a:t>
            </a:r>
            <a:r>
              <a:rPr lang="en-US" dirty="0"/>
              <a:t> </a:t>
            </a:r>
            <a:r>
              <a:rPr lang="en-US" dirty="0" err="1"/>
              <a:t>tovrstnih</a:t>
            </a:r>
            <a:r>
              <a:rPr lang="en-US" dirty="0"/>
              <a:t> </a:t>
            </a:r>
            <a:r>
              <a:rPr lang="en-US" dirty="0" err="1"/>
              <a:t>orodij</a:t>
            </a:r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FCFAB40-DA7C-4B6C-AD10-4EC44B54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796" y="46546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3296DCF-CBB7-4351-9E7E-623649419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594206" y="2826355"/>
            <a:ext cx="3366189" cy="1853969"/>
          </a:xfrm>
          <a:custGeom>
            <a:avLst/>
            <a:gdLst>
              <a:gd name="connsiteX0" fmla="*/ 201268 w 3366189"/>
              <a:gd name="connsiteY0" fmla="*/ 543015 h 1853969"/>
              <a:gd name="connsiteX1" fmla="*/ 1512221 w 3366189"/>
              <a:gd name="connsiteY1" fmla="*/ 0 h 1853969"/>
              <a:gd name="connsiteX2" fmla="*/ 3366189 w 3366189"/>
              <a:gd name="connsiteY2" fmla="*/ 1853969 h 1853969"/>
              <a:gd name="connsiteX3" fmla="*/ 2439204 w 3366189"/>
              <a:gd name="connsiteY3" fmla="*/ 1853969 h 1853969"/>
              <a:gd name="connsiteX4" fmla="*/ 1512221 w 3366189"/>
              <a:gd name="connsiteY4" fmla="*/ 926985 h 1853969"/>
              <a:gd name="connsiteX5" fmla="*/ 743552 w 3366189"/>
              <a:gd name="connsiteY5" fmla="*/ 1335684 h 1853969"/>
              <a:gd name="connsiteX6" fmla="*/ 676116 w 3366189"/>
              <a:gd name="connsiteY6" fmla="*/ 1459924 h 1853969"/>
              <a:gd name="connsiteX7" fmla="*/ 0 w 3366189"/>
              <a:gd name="connsiteY7" fmla="*/ 783808 h 1853969"/>
              <a:gd name="connsiteX8" fmla="*/ 81609 w 3366189"/>
              <a:gd name="connsiteY8" fmla="*/ 674673 h 1853969"/>
              <a:gd name="connsiteX9" fmla="*/ 201268 w 3366189"/>
              <a:gd name="connsiteY9" fmla="*/ 543015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6189" h="1853969">
                <a:moveTo>
                  <a:pt x="201268" y="543015"/>
                </a:moveTo>
                <a:cubicBezTo>
                  <a:pt x="536770" y="207513"/>
                  <a:pt x="1000262" y="0"/>
                  <a:pt x="1512221" y="0"/>
                </a:cubicBezTo>
                <a:cubicBezTo>
                  <a:pt x="2536139" y="0"/>
                  <a:pt x="3366189" y="830051"/>
                  <a:pt x="3366189" y="1853969"/>
                </a:cubicBezTo>
                <a:lnTo>
                  <a:pt x="2439204" y="1853969"/>
                </a:lnTo>
                <a:cubicBezTo>
                  <a:pt x="2439204" y="1342010"/>
                  <a:pt x="2024180" y="926985"/>
                  <a:pt x="1512221" y="926985"/>
                </a:cubicBezTo>
                <a:cubicBezTo>
                  <a:pt x="1192247" y="926985"/>
                  <a:pt x="910138" y="1089104"/>
                  <a:pt x="743552" y="1335684"/>
                </a:cubicBezTo>
                <a:lnTo>
                  <a:pt x="676116" y="1459924"/>
                </a:lnTo>
                <a:lnTo>
                  <a:pt x="0" y="783808"/>
                </a:lnTo>
                <a:lnTo>
                  <a:pt x="81609" y="674673"/>
                </a:lnTo>
                <a:cubicBezTo>
                  <a:pt x="119392" y="628891"/>
                  <a:pt x="159330" y="584953"/>
                  <a:pt x="201268" y="543015"/>
                </a:cubicBezTo>
                <a:close/>
              </a:path>
            </a:pathLst>
          </a:custGeom>
          <a:gradFill flip="none" rotWithShape="1">
            <a:gsLst>
              <a:gs pos="87000">
                <a:schemeClr val="bg2"/>
              </a:gs>
              <a:gs pos="0">
                <a:schemeClr val="bg2">
                  <a:lumMod val="90000"/>
                  <a:lumOff val="1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406400" dist="190500" dir="1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1AE2471-23B2-4B94-A613-E6860991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620971" y="2691401"/>
            <a:ext cx="3326036" cy="2226949"/>
          </a:xfrm>
          <a:custGeom>
            <a:avLst/>
            <a:gdLst>
              <a:gd name="connsiteX0" fmla="*/ 322118 w 3326036"/>
              <a:gd name="connsiteY0" fmla="*/ 508527 h 2226949"/>
              <a:gd name="connsiteX1" fmla="*/ 1501413 w 3326036"/>
              <a:gd name="connsiteY1" fmla="*/ 0 h 2226949"/>
              <a:gd name="connsiteX2" fmla="*/ 3317715 w 3326036"/>
              <a:gd name="connsiteY2" fmla="*/ 1778141 h 2226949"/>
              <a:gd name="connsiteX3" fmla="*/ 3326036 w 3326036"/>
              <a:gd name="connsiteY3" fmla="*/ 1843633 h 2226949"/>
              <a:gd name="connsiteX4" fmla="*/ 2942720 w 3326036"/>
              <a:gd name="connsiteY4" fmla="*/ 2226949 h 2226949"/>
              <a:gd name="connsiteX5" fmla="*/ 2428396 w 3326036"/>
              <a:gd name="connsiteY5" fmla="*/ 2226949 h 2226949"/>
              <a:gd name="connsiteX6" fmla="*/ 1501413 w 3326036"/>
              <a:gd name="connsiteY6" fmla="*/ 1113475 h 2226949"/>
              <a:gd name="connsiteX7" fmla="*/ 732744 w 3326036"/>
              <a:gd name="connsiteY7" fmla="*/ 1604395 h 2226949"/>
              <a:gd name="connsiteX8" fmla="*/ 715116 w 3326036"/>
              <a:gd name="connsiteY8" fmla="*/ 1639249 h 2226949"/>
              <a:gd name="connsiteX9" fmla="*/ 0 w 3326036"/>
              <a:gd name="connsiteY9" fmla="*/ 924133 h 2226949"/>
              <a:gd name="connsiteX10" fmla="*/ 70802 w 3326036"/>
              <a:gd name="connsiteY10" fmla="*/ 810403 h 2226949"/>
              <a:gd name="connsiteX11" fmla="*/ 322118 w 3326036"/>
              <a:gd name="connsiteY11" fmla="*/ 508527 h 222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26036" h="2226949">
                <a:moveTo>
                  <a:pt x="322118" y="508527"/>
                </a:moveTo>
                <a:cubicBezTo>
                  <a:pt x="642593" y="190840"/>
                  <a:pt x="1053449" y="0"/>
                  <a:pt x="1501413" y="0"/>
                </a:cubicBezTo>
                <a:cubicBezTo>
                  <a:pt x="2397341" y="0"/>
                  <a:pt x="3144839" y="763359"/>
                  <a:pt x="3317715" y="1778141"/>
                </a:cubicBezTo>
                <a:lnTo>
                  <a:pt x="3326036" y="1843633"/>
                </a:lnTo>
                <a:lnTo>
                  <a:pt x="2942720" y="2226949"/>
                </a:lnTo>
                <a:lnTo>
                  <a:pt x="2428396" y="2226949"/>
                </a:lnTo>
                <a:cubicBezTo>
                  <a:pt x="2428396" y="1611994"/>
                  <a:pt x="2013372" y="1113475"/>
                  <a:pt x="1501413" y="1113475"/>
                </a:cubicBezTo>
                <a:cubicBezTo>
                  <a:pt x="1181439" y="1113475"/>
                  <a:pt x="899329" y="1308209"/>
                  <a:pt x="732744" y="1604395"/>
                </a:cubicBezTo>
                <a:lnTo>
                  <a:pt x="715116" y="1639249"/>
                </a:lnTo>
                <a:lnTo>
                  <a:pt x="0" y="924133"/>
                </a:lnTo>
                <a:lnTo>
                  <a:pt x="70802" y="810403"/>
                </a:lnTo>
                <a:cubicBezTo>
                  <a:pt x="146367" y="700418"/>
                  <a:pt x="230553" y="599295"/>
                  <a:pt x="322118" y="508527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FB59F4D-13F5-4E73-B3D4-2CFDEC0C5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183572" y="4805365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2540000">
              <a:schemeClr val="accent1">
                <a:lumMod val="60000"/>
                <a:lumOff val="4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57719-F65E-2257-25E5-72FBC668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9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997061E-3447-40AF-B361-EE5D7E386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D8CC1D-AD0F-3EF2-3FEC-DAB814B28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325" y="549275"/>
            <a:ext cx="6373812" cy="3777421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8000" dirty="0" err="1"/>
              <a:t>Predstavitve</a:t>
            </a:r>
            <a:r>
              <a:rPr lang="en-US" sz="8000" dirty="0"/>
              <a:t> </a:t>
            </a:r>
            <a:r>
              <a:rPr lang="en-US" sz="8000" dirty="0" err="1"/>
              <a:t>idej</a:t>
            </a:r>
            <a:endParaRPr lang="en-US" sz="80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B8984C7-BC2C-8249-57A4-88D7BB4B4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7325" y="4542598"/>
            <a:ext cx="6373812" cy="1766128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</a:pP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852CF9-0BB2-4896-8B33-ADF9E59B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6718" y="856763"/>
            <a:ext cx="1468514" cy="1521012"/>
            <a:chOff x="5236793" y="2432482"/>
            <a:chExt cx="1468514" cy="1521012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E79CA92F-265C-4597-89CB-329767328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9A45552-B7CA-4E93-939E-352BEBA71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8D7B6E7F-9785-434F-B05B-E972A1773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9659A3D4-9896-4F11-9112-6C5E0390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5746" y="1659500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D25812-D4C9-48D5-8E64-65C4BB42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0176" y="3037220"/>
            <a:ext cx="3960000" cy="2696065"/>
            <a:chOff x="3433290" y="8649159"/>
            <a:chExt cx="3960000" cy="269606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F0EA802-54E3-4D3B-9253-112BE1342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3685353" y="9468714"/>
              <a:ext cx="3707937" cy="1853969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7BBC533-5FA8-430D-837D-70DD9EC00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3565739" y="9180381"/>
              <a:ext cx="3707937" cy="216484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381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56FEF69-54B2-43E1-84AA-F79860841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3792781" y="10251719"/>
              <a:ext cx="214196" cy="933178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98519AB-CAAE-4D25-8B45-03A802C87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754832" y="8289668"/>
              <a:ext cx="214196" cy="933178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AD394-A7C2-14CE-AFE4-78961BD7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7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B8984C7-BC2C-8249-57A4-88D7BB4B4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7488" y="5468212"/>
            <a:ext cx="5437187" cy="840513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dirty="0">
                <a:hlinkClick r:id="rId2"/>
              </a:rPr>
              <a:t>https://www.manning.com/books/learn-ai-assisted-python-programming</a:t>
            </a:r>
            <a:r>
              <a:rPr lang="en-US" dirty="0"/>
              <a:t> 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4033C2F-EE38-427C-97E3-08EAC8822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1760"/>
            <a:ext cx="666497" cy="1080000"/>
          </a:xfrm>
          <a:custGeom>
            <a:avLst/>
            <a:gdLst>
              <a:gd name="connsiteX0" fmla="*/ 126497 w 666497"/>
              <a:gd name="connsiteY0" fmla="*/ 0 h 1080000"/>
              <a:gd name="connsiteX1" fmla="*/ 666497 w 666497"/>
              <a:gd name="connsiteY1" fmla="*/ 540000 h 1080000"/>
              <a:gd name="connsiteX2" fmla="*/ 126497 w 666497"/>
              <a:gd name="connsiteY2" fmla="*/ 1080000 h 1080000"/>
              <a:gd name="connsiteX3" fmla="*/ 17668 w 666497"/>
              <a:gd name="connsiteY3" fmla="*/ 1069029 h 1080000"/>
              <a:gd name="connsiteX4" fmla="*/ 0 w 666497"/>
              <a:gd name="connsiteY4" fmla="*/ 1063545 h 1080000"/>
              <a:gd name="connsiteX5" fmla="*/ 0 w 666497"/>
              <a:gd name="connsiteY5" fmla="*/ 16455 h 1080000"/>
              <a:gd name="connsiteX6" fmla="*/ 17668 w 666497"/>
              <a:gd name="connsiteY6" fmla="*/ 10971 h 1080000"/>
              <a:gd name="connsiteX7" fmla="*/ 126497 w 666497"/>
              <a:gd name="connsiteY7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497" h="1080000">
                <a:moveTo>
                  <a:pt x="126497" y="0"/>
                </a:moveTo>
                <a:cubicBezTo>
                  <a:pt x="424731" y="0"/>
                  <a:pt x="666497" y="241766"/>
                  <a:pt x="666497" y="540000"/>
                </a:cubicBezTo>
                <a:cubicBezTo>
                  <a:pt x="666497" y="838234"/>
                  <a:pt x="424731" y="1080000"/>
                  <a:pt x="126497" y="1080000"/>
                </a:cubicBezTo>
                <a:cubicBezTo>
                  <a:pt x="89218" y="1080000"/>
                  <a:pt x="52821" y="1076222"/>
                  <a:pt x="17668" y="1069029"/>
                </a:cubicBezTo>
                <a:lnTo>
                  <a:pt x="0" y="1063545"/>
                </a:lnTo>
                <a:lnTo>
                  <a:pt x="0" y="16455"/>
                </a:lnTo>
                <a:lnTo>
                  <a:pt x="17668" y="10971"/>
                </a:lnTo>
                <a:cubicBezTo>
                  <a:pt x="52821" y="3778"/>
                  <a:pt x="89218" y="0"/>
                  <a:pt x="126497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2940903-7865-4026-879C-CC1ADF911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34337" y="800983"/>
            <a:ext cx="4006800" cy="3788841"/>
            <a:chOff x="7762003" y="672385"/>
            <a:chExt cx="4006800" cy="3788841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82D1BD3-FFA8-4027-A890-672FDD8F7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8528803" y="672385"/>
              <a:ext cx="3240000" cy="3788841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508000" dist="203200" dir="9600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BC5C6D9-8420-4B6F-A949-7B6565266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8572003" y="180004"/>
              <a:ext cx="1620000" cy="32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82CFC28-5F56-4F2C-A953-AB57C1CE5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386" y="5149126"/>
            <a:ext cx="762805" cy="734873"/>
            <a:chOff x="7950336" y="1300590"/>
            <a:chExt cx="762805" cy="734873"/>
          </a:xfrm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492EB854-02D8-4A9E-8BA5-5FEE21DD0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A1676C39-91DD-4843-8315-4285BA1E7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B339FEEC-A688-4A3E-BA2C-8FC738A8A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AD394-A7C2-14CE-AFE4-78961BD7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261BFC-E2FA-A4B0-A880-8C44440DB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80" y="381667"/>
            <a:ext cx="3727686" cy="46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3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/>
          <a:lstStyle/>
          <a:p>
            <a:r>
              <a:rPr lang="en-US" dirty="0"/>
              <a:t>Do </a:t>
            </a:r>
            <a:r>
              <a:rPr lang="en-US" dirty="0" err="1"/>
              <a:t>naslednjič</a:t>
            </a:r>
            <a:r>
              <a:rPr lang="en-US" dirty="0"/>
              <a:t> in </a:t>
            </a:r>
            <a:r>
              <a:rPr lang="en-US" dirty="0" err="1"/>
              <a:t>naslednjič</a:t>
            </a:r>
            <a:endParaRPr lang="en-US" dirty="0"/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Delamo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idejah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koncu</a:t>
            </a:r>
            <a:r>
              <a:rPr lang="en-US" dirty="0"/>
              <a:t> </a:t>
            </a:r>
            <a:r>
              <a:rPr lang="en-US" dirty="0" err="1"/>
              <a:t>vsak</a:t>
            </a:r>
            <a:r>
              <a:rPr lang="en-US" dirty="0"/>
              <a:t> N </a:t>
            </a:r>
            <a:r>
              <a:rPr lang="en-US" dirty="0" err="1"/>
              <a:t>minutno</a:t>
            </a:r>
            <a:r>
              <a:rPr lang="en-US" dirty="0"/>
              <a:t> </a:t>
            </a:r>
            <a:r>
              <a:rPr lang="en-US" dirty="0" err="1"/>
              <a:t>predstavitev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 descr="How to Survive 80+ Hours of Programming Every Week | by Saul Costa | Medium">
            <a:extLst>
              <a:ext uri="{FF2B5EF4-FFF2-40B4-BE49-F238E27FC236}">
                <a16:creationId xmlns:a16="http://schemas.microsoft.com/office/drawing/2014/main" id="{0115F682-A34D-737B-1DD8-F2F52B7F5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7" y="1088681"/>
            <a:ext cx="5935303" cy="45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3565525" cy="3415519"/>
          </a:xfrm>
        </p:spPr>
        <p:txBody>
          <a:bodyPr/>
          <a:lstStyle/>
          <a:p>
            <a:r>
              <a:rPr lang="en-US" dirty="0"/>
              <a:t>O LLM </a:t>
            </a:r>
          </a:p>
          <a:p>
            <a:r>
              <a:rPr lang="en-US" dirty="0" err="1"/>
              <a:t>Mnenja</a:t>
            </a:r>
            <a:r>
              <a:rPr lang="en-US" dirty="0"/>
              <a:t> </a:t>
            </a:r>
            <a:r>
              <a:rPr lang="en-US" dirty="0" err="1"/>
              <a:t>sodelujočih</a:t>
            </a:r>
            <a:endParaRPr lang="en-US" dirty="0"/>
          </a:p>
          <a:p>
            <a:r>
              <a:rPr lang="en-US" dirty="0" err="1"/>
              <a:t>Predstavitev</a:t>
            </a:r>
            <a:r>
              <a:rPr lang="en-US" dirty="0"/>
              <a:t> </a:t>
            </a:r>
            <a:r>
              <a:rPr lang="en-US" dirty="0" err="1"/>
              <a:t>idej</a:t>
            </a:r>
            <a:endParaRPr lang="en-US" dirty="0"/>
          </a:p>
          <a:p>
            <a:r>
              <a:rPr lang="en-US" dirty="0" err="1"/>
              <a:t>Tehnične</a:t>
            </a:r>
            <a:r>
              <a:rPr lang="en-US" dirty="0"/>
              <a:t> </a:t>
            </a:r>
            <a:r>
              <a:rPr lang="en-US" dirty="0" err="1"/>
              <a:t>podrobnosti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Placeholder 7" descr="Digital Data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Primeri</a:t>
            </a: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kern="1200" dirty="0">
                <a:latin typeface="+mn-lt"/>
                <a:ea typeface="+mn-ea"/>
                <a:cs typeface="+mn-cs"/>
              </a:rPr>
              <a:t>O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čem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sploh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govorimo</a:t>
            </a:r>
            <a:endParaRPr 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6B2579-A016-49D9-76A4-3683C9AC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495" y="102152"/>
            <a:ext cx="8281987" cy="1333057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ChatGPT</a:t>
            </a:r>
            <a:endParaRPr lang="en-SI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4E6BD3-B518-46A4-9CC0-30D09555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9157" y="158455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1FBE92-3FC2-48E4-874B-A5273A042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0526" y="2488515"/>
            <a:ext cx="1262947" cy="1335600"/>
            <a:chOff x="2678417" y="2427951"/>
            <a:chExt cx="1262947" cy="13356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F7C333A-2381-4657-ACDA-47654B21F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4A5CCC1-7BBD-4F00-82CF-C7683D9FF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0DAEA90-11E9-4069-BC2C-6F65C6C1C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8600937" y="4090109"/>
            <a:ext cx="3682485" cy="1853969"/>
          </a:xfrm>
          <a:custGeom>
            <a:avLst/>
            <a:gdLst>
              <a:gd name="connsiteX0" fmla="*/ 3682485 w 3682485"/>
              <a:gd name="connsiteY0" fmla="*/ 1853969 h 1853969"/>
              <a:gd name="connsiteX1" fmla="*/ 2755500 w 3682485"/>
              <a:gd name="connsiteY1" fmla="*/ 1853969 h 1853969"/>
              <a:gd name="connsiteX2" fmla="*/ 1828517 w 3682485"/>
              <a:gd name="connsiteY2" fmla="*/ 926985 h 1853969"/>
              <a:gd name="connsiteX3" fmla="*/ 901534 w 3682485"/>
              <a:gd name="connsiteY3" fmla="*/ 1853969 h 1853969"/>
              <a:gd name="connsiteX4" fmla="*/ 293606 w 3682485"/>
              <a:gd name="connsiteY4" fmla="*/ 1853969 h 1853969"/>
              <a:gd name="connsiteX5" fmla="*/ 0 w 3682485"/>
              <a:gd name="connsiteY5" fmla="*/ 1560363 h 1853969"/>
              <a:gd name="connsiteX6" fmla="*/ 12215 w 3682485"/>
              <a:gd name="connsiteY6" fmla="*/ 1480329 h 1853969"/>
              <a:gd name="connsiteX7" fmla="*/ 1828517 w 3682485"/>
              <a:gd name="connsiteY7" fmla="*/ 0 h 1853969"/>
              <a:gd name="connsiteX8" fmla="*/ 3682485 w 3682485"/>
              <a:gd name="connsiteY8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2485" h="1853969">
                <a:moveTo>
                  <a:pt x="3682485" y="1853969"/>
                </a:moveTo>
                <a:lnTo>
                  <a:pt x="2755500" y="1853969"/>
                </a:lnTo>
                <a:cubicBezTo>
                  <a:pt x="2755500" y="1342010"/>
                  <a:pt x="2340476" y="926985"/>
                  <a:pt x="1828517" y="926985"/>
                </a:cubicBezTo>
                <a:cubicBezTo>
                  <a:pt x="1316558" y="926985"/>
                  <a:pt x="901534" y="1342010"/>
                  <a:pt x="901534" y="1853969"/>
                </a:cubicBezTo>
                <a:lnTo>
                  <a:pt x="293606" y="1853969"/>
                </a:lnTo>
                <a:lnTo>
                  <a:pt x="0" y="1560363"/>
                </a:lnTo>
                <a:lnTo>
                  <a:pt x="12215" y="1480329"/>
                </a:lnTo>
                <a:cubicBezTo>
                  <a:pt x="185091" y="635508"/>
                  <a:pt x="932589" y="0"/>
                  <a:pt x="1828517" y="0"/>
                </a:cubicBezTo>
                <a:cubicBezTo>
                  <a:pt x="2852434" y="0"/>
                  <a:pt x="3682485" y="830051"/>
                  <a:pt x="368248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508000" dist="101600" dir="96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B544A-71F0-6B77-AB14-0C0A10D5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0E8189B-747E-48AE-99A9-1BEE68012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8711129" y="3843994"/>
            <a:ext cx="3644147" cy="2149759"/>
          </a:xfrm>
          <a:custGeom>
            <a:avLst/>
            <a:gdLst>
              <a:gd name="connsiteX0" fmla="*/ 3644147 w 3644147"/>
              <a:gd name="connsiteY0" fmla="*/ 2149759 h 2149759"/>
              <a:gd name="connsiteX1" fmla="*/ 2717163 w 3644147"/>
              <a:gd name="connsiteY1" fmla="*/ 2149759 h 2149759"/>
              <a:gd name="connsiteX2" fmla="*/ 1790179 w 3644147"/>
              <a:gd name="connsiteY2" fmla="*/ 1074881 h 2149759"/>
              <a:gd name="connsiteX3" fmla="*/ 863196 w 3644147"/>
              <a:gd name="connsiteY3" fmla="*/ 2149759 h 2149759"/>
              <a:gd name="connsiteX4" fmla="*/ 551057 w 3644147"/>
              <a:gd name="connsiteY4" fmla="*/ 2149759 h 2149759"/>
              <a:gd name="connsiteX5" fmla="*/ 0 w 3644147"/>
              <a:gd name="connsiteY5" fmla="*/ 1598702 h 2149759"/>
              <a:gd name="connsiteX6" fmla="*/ 19562 w 3644147"/>
              <a:gd name="connsiteY6" fmla="*/ 1510486 h 2149759"/>
              <a:gd name="connsiteX7" fmla="*/ 1790179 w 3644147"/>
              <a:gd name="connsiteY7" fmla="*/ 0 h 2149759"/>
              <a:gd name="connsiteX8" fmla="*/ 3644147 w 3644147"/>
              <a:gd name="connsiteY8" fmla="*/ 2149759 h 214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4147" h="2149759">
                <a:moveTo>
                  <a:pt x="3644147" y="2149759"/>
                </a:moveTo>
                <a:lnTo>
                  <a:pt x="2717163" y="2149759"/>
                </a:lnTo>
                <a:cubicBezTo>
                  <a:pt x="2717162" y="1556120"/>
                  <a:pt x="2302138" y="1074880"/>
                  <a:pt x="1790179" y="1074881"/>
                </a:cubicBezTo>
                <a:cubicBezTo>
                  <a:pt x="1278220" y="1074880"/>
                  <a:pt x="863196" y="1556119"/>
                  <a:pt x="863196" y="2149759"/>
                </a:cubicBezTo>
                <a:lnTo>
                  <a:pt x="551057" y="2149759"/>
                </a:lnTo>
                <a:lnTo>
                  <a:pt x="0" y="1598702"/>
                </a:lnTo>
                <a:lnTo>
                  <a:pt x="19562" y="1510486"/>
                </a:lnTo>
                <a:cubicBezTo>
                  <a:pt x="254295" y="635388"/>
                  <a:pt x="958246" y="0"/>
                  <a:pt x="1790179" y="0"/>
                </a:cubicBezTo>
                <a:cubicBezTo>
                  <a:pt x="2814097" y="0"/>
                  <a:pt x="3644147" y="962481"/>
                  <a:pt x="3644147" y="2149759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78B6CE1-64DD-9B40-B3BD-A449786FD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150" y="1116802"/>
            <a:ext cx="5384800" cy="5281081"/>
          </a:xfr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D9DE43D0-73AC-46B4-A39F-E66967A1F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 flipH="1" flipV="1">
            <a:off x="10021470" y="292006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03C343E-7EAC-4512-955A-33B1833F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 flipH="1" flipV="1">
            <a:off x="11901768" y="4915975"/>
            <a:ext cx="214196" cy="701949"/>
          </a:xfrm>
          <a:custGeom>
            <a:avLst/>
            <a:gdLst>
              <a:gd name="connsiteX0" fmla="*/ 128682 w 214196"/>
              <a:gd name="connsiteY0" fmla="*/ 9479 h 701949"/>
              <a:gd name="connsiteX1" fmla="*/ 214196 w 214196"/>
              <a:gd name="connsiteY1" fmla="*/ 466589 h 701949"/>
              <a:gd name="connsiteX2" fmla="*/ 213337 w 214196"/>
              <a:gd name="connsiteY2" fmla="*/ 503724 h 701949"/>
              <a:gd name="connsiteX3" fmla="*/ 15112 w 214196"/>
              <a:gd name="connsiteY3" fmla="*/ 701949 h 701949"/>
              <a:gd name="connsiteX4" fmla="*/ 8417 w 214196"/>
              <a:gd name="connsiteY4" fmla="*/ 648207 h 701949"/>
              <a:gd name="connsiteX5" fmla="*/ 0 w 214196"/>
              <a:gd name="connsiteY5" fmla="*/ 466589 h 701949"/>
              <a:gd name="connsiteX6" fmla="*/ 107098 w 214196"/>
              <a:gd name="connsiteY6" fmla="*/ 0 h 701949"/>
              <a:gd name="connsiteX7" fmla="*/ 128682 w 214196"/>
              <a:gd name="connsiteY7" fmla="*/ 9479 h 70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96" h="701949">
                <a:moveTo>
                  <a:pt x="128682" y="9479"/>
                </a:moveTo>
                <a:cubicBezTo>
                  <a:pt x="177485" y="52987"/>
                  <a:pt x="214196" y="241110"/>
                  <a:pt x="214196" y="466589"/>
                </a:cubicBezTo>
                <a:lnTo>
                  <a:pt x="213337" y="503724"/>
                </a:lnTo>
                <a:lnTo>
                  <a:pt x="15112" y="701949"/>
                </a:lnTo>
                <a:lnTo>
                  <a:pt x="8417" y="648207"/>
                </a:lnTo>
                <a:cubicBezTo>
                  <a:pt x="2997" y="592384"/>
                  <a:pt x="0" y="531011"/>
                  <a:pt x="0" y="466589"/>
                </a:cubicBezTo>
                <a:cubicBezTo>
                  <a:pt x="0" y="208899"/>
                  <a:pt x="47949" y="0"/>
                  <a:pt x="107098" y="0"/>
                </a:cubicBezTo>
                <a:cubicBezTo>
                  <a:pt x="114492" y="0"/>
                  <a:pt x="121710" y="3264"/>
                  <a:pt x="128682" y="9479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0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6B2579-A016-49D9-76A4-3683C9AC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Bing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1DC32F-998B-2BF2-625F-199080EEA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739" y="2678113"/>
            <a:ext cx="3483773" cy="341471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2240B2-04C9-3A93-8F8F-E52DDF40D23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10599" r="3148" b="-3"/>
          <a:stretch/>
        </p:blipFill>
        <p:spPr>
          <a:xfrm rot="21399330">
            <a:off x="5376967" y="-135968"/>
            <a:ext cx="6106357" cy="6109635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B544A-71F0-6B77-AB14-0C0A10D5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6B2579-A016-49D9-76A4-3683C9AC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en-GB" dirty="0" err="1"/>
              <a:t>CodePilot</a:t>
            </a:r>
            <a:endParaRPr lang="en-SI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967C49-2278-4724-94A5-A258F20C3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66428" y="2112234"/>
            <a:ext cx="1335600" cy="1262947"/>
            <a:chOff x="10145015" y="2343978"/>
            <a:chExt cx="1335600" cy="1262947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5513748-F890-422C-8BC7-7C16A7D3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93B83E9-9019-4D2F-B887-BD399181B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5171FAFB-7223-4BE1-983D-8A0626EAC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612" y="57328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B544A-71F0-6B77-AB14-0C0A10D5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4A1F36-1A8C-F211-5708-3EE73EC86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215" y="821557"/>
            <a:ext cx="5097445" cy="23102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26F135-4136-5B17-818D-2BA8A066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3" y="3620874"/>
            <a:ext cx="5292436" cy="195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D50F287A-DD44-271A-5E2C-6F8D80C52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1" y="2888309"/>
            <a:ext cx="4558197" cy="32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BEAA-FBD6-D290-806C-89964E7EB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pa 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106D2-9F7F-58A7-2C14-2D7E9D42E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2628900" cy="3979625"/>
          </a:xfrm>
        </p:spPr>
        <p:txBody>
          <a:bodyPr/>
          <a:lstStyle/>
          <a:p>
            <a:r>
              <a:rPr lang="en-GB" dirty="0" err="1"/>
              <a:t>StarCoder</a:t>
            </a:r>
            <a:endParaRPr lang="en-GB" dirty="0"/>
          </a:p>
          <a:p>
            <a:r>
              <a:rPr lang="en-GB" dirty="0" err="1"/>
              <a:t>CodeAlpaca</a:t>
            </a:r>
            <a:endParaRPr lang="en-GB" dirty="0"/>
          </a:p>
          <a:p>
            <a:r>
              <a:rPr lang="en-GB" dirty="0" err="1"/>
              <a:t>BigCode</a:t>
            </a:r>
            <a:endParaRPr lang="en-GB" dirty="0"/>
          </a:p>
          <a:p>
            <a:r>
              <a:rPr lang="en-GB" dirty="0" err="1"/>
              <a:t>Codegen</a:t>
            </a:r>
            <a:endParaRPr lang="en-GB" dirty="0"/>
          </a:p>
          <a:p>
            <a:r>
              <a:rPr lang="en-GB" dirty="0" err="1"/>
              <a:t>CodeCapybara</a:t>
            </a:r>
            <a:endParaRPr lang="en-GB" dirty="0"/>
          </a:p>
          <a:p>
            <a:r>
              <a:rPr lang="en-GB" dirty="0" err="1"/>
              <a:t>CodeGeeX</a:t>
            </a:r>
            <a:endParaRPr lang="en-GB" dirty="0"/>
          </a:p>
          <a:p>
            <a:r>
              <a:rPr lang="en-GB" dirty="0"/>
              <a:t>replit-code-v1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E2931-68C9-185F-A3AB-6EDA1650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FB2BC8-2F6B-31D6-280A-7001600E5CE4}"/>
              </a:ext>
            </a:extLst>
          </p:cNvPr>
          <p:cNvSpPr txBox="1">
            <a:spLocks/>
          </p:cNvSpPr>
          <p:nvPr/>
        </p:nvSpPr>
        <p:spPr>
          <a:xfrm>
            <a:off x="3179763" y="2113198"/>
            <a:ext cx="2628900" cy="3979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FauxPilot</a:t>
            </a:r>
            <a:endParaRPr lang="en-GB" dirty="0"/>
          </a:p>
          <a:p>
            <a:r>
              <a:rPr lang="en-GB" dirty="0" err="1"/>
              <a:t>Turbopilot</a:t>
            </a:r>
            <a:endParaRPr lang="en-GB" dirty="0"/>
          </a:p>
          <a:p>
            <a:r>
              <a:rPr lang="en-GB" dirty="0"/>
              <a:t>Tabby</a:t>
            </a:r>
          </a:p>
          <a:p>
            <a:r>
              <a:rPr lang="en-GB" dirty="0" err="1"/>
              <a:t>Codeium</a:t>
            </a:r>
            <a:endParaRPr lang="en-GB" dirty="0"/>
          </a:p>
          <a:p>
            <a:r>
              <a:rPr lang="en-GB" dirty="0" err="1"/>
              <a:t>FlalCoder</a:t>
            </a:r>
            <a:endParaRPr lang="en-GB" dirty="0"/>
          </a:p>
          <a:p>
            <a:r>
              <a:rPr lang="en-GB" dirty="0"/>
              <a:t>salesforce/codeT5</a:t>
            </a:r>
            <a:endParaRPr lang="en-SI" dirty="0"/>
          </a:p>
          <a:p>
            <a:r>
              <a:rPr lang="en-GB" dirty="0"/>
              <a:t>…</a:t>
            </a:r>
            <a:endParaRPr lang="en-S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8F3B4-C7CF-2A6E-CC07-488698E17914}"/>
              </a:ext>
            </a:extLst>
          </p:cNvPr>
          <p:cNvSpPr txBox="1"/>
          <p:nvPr/>
        </p:nvSpPr>
        <p:spPr>
          <a:xfrm>
            <a:off x="7332453" y="3114136"/>
            <a:ext cx="3950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https://scifilogic.com/open-coding-llm/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https://www.makeuseof.com/bard-vs-chatgpt-vs-offline-alpaca-which-is-the-best-llm/</a:t>
            </a:r>
            <a:r>
              <a:rPr lang="en-GB" dirty="0"/>
              <a:t>  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2579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Primeri</a:t>
            </a: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kern="1200" dirty="0">
                <a:latin typeface="+mn-lt"/>
                <a:ea typeface="+mn-ea"/>
                <a:cs typeface="+mn-cs"/>
              </a:rPr>
              <a:t>O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čem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sploh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govorimo</a:t>
            </a:r>
            <a:endParaRPr 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Sreda</a:t>
            </a:r>
            <a:r>
              <a:rPr lang="en-US" dirty="0"/>
              <a:t>, 5. </a:t>
            </a:r>
            <a:r>
              <a:rPr lang="en-US" dirty="0" err="1"/>
              <a:t>julija</a:t>
            </a:r>
            <a:r>
              <a:rPr lang="en-US" dirty="0"/>
              <a:t>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1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2960088" cy="1562959"/>
          </a:xfrm>
        </p:spPr>
        <p:txBody>
          <a:bodyPr/>
          <a:lstStyle/>
          <a:p>
            <a:r>
              <a:rPr lang="en-US" dirty="0" err="1"/>
              <a:t>Članek</a:t>
            </a:r>
            <a:br>
              <a:rPr lang="en-US" dirty="0"/>
            </a:br>
            <a:r>
              <a:rPr lang="en-US" sz="1600" dirty="0"/>
              <a:t>(</a:t>
            </a:r>
            <a:r>
              <a:rPr lang="en-US" sz="1600" dirty="0">
                <a:hlinkClick r:id="rId3"/>
              </a:rPr>
              <a:t>Guo, Lao: </a:t>
            </a:r>
            <a:r>
              <a:rPr lang="en-GB" sz="1600" dirty="0">
                <a:hlinkClick r:id="rId3"/>
              </a:rPr>
              <a:t>From "Ban It Till We Understand It" to "Resistance is Futile</a:t>
            </a:r>
            <a:r>
              <a:rPr lang="en-GB" sz="1600" dirty="0"/>
              <a:t>" …</a:t>
            </a:r>
            <a:r>
              <a:rPr lang="en-US" sz="1600" dirty="0"/>
              <a:t>)</a:t>
            </a:r>
            <a:endParaRPr lang="en-US" dirty="0"/>
          </a:p>
        </p:txBody>
      </p:sp>
      <p:pic>
        <p:nvPicPr>
          <p:cNvPr id="18" name="Picture Placeholder 17" descr="A group of people sitting at a table">
            <a:extLst>
              <a:ext uri="{FF2B5EF4-FFF2-40B4-BE49-F238E27FC236}">
                <a16:creationId xmlns:a16="http://schemas.microsoft.com/office/drawing/2014/main" id="{E2536017-F539-430C-A901-70AB81CA6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3054096" cy="3776472"/>
          </a:xfrm>
        </p:spPr>
      </p:pic>
      <p:pic>
        <p:nvPicPr>
          <p:cNvPr id="20" name="Picture Placeholder 19" descr="Data Points Digital background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3054096" y="0"/>
            <a:ext cx="3054096" cy="3776472"/>
          </a:xfrm>
        </p:spPr>
      </p:pic>
      <p:pic>
        <p:nvPicPr>
          <p:cNvPr id="25" name="Picture Placeholder 24" descr="Digital Graph Screen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904" y="0"/>
            <a:ext cx="3054096" cy="377647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3" name="Picture Placeholder 22" descr="A person drawing on a white board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6083808" y="0"/>
            <a:ext cx="3054096" cy="3776472"/>
          </a:xfrm>
        </p:spPr>
      </p:pic>
      <p:pic>
        <p:nvPicPr>
          <p:cNvPr id="2" name="Content Placeholder 1" descr="A picture containing text, font, screenshot, receipt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49ADA4AD-3AAD-5A72-6F82-7067486180B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76" y="3890513"/>
            <a:ext cx="6823461" cy="2323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{FD8C595D-A907-4F93-893B-B151E42CABE1}tf33713516_win32</Template>
  <TotalTime>59</TotalTime>
  <Words>209</Words>
  <Application>Microsoft Office PowerPoint</Application>
  <PresentationFormat>Widescreen</PresentationFormat>
  <Paragraphs>63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Abadi</vt:lpstr>
      <vt:lpstr>Arial</vt:lpstr>
      <vt:lpstr>Calibri</vt:lpstr>
      <vt:lpstr>Gill Sans MT</vt:lpstr>
      <vt:lpstr>Walbaum Display</vt:lpstr>
      <vt:lpstr>3DFloatVTI</vt:lpstr>
      <vt:lpstr>Učenje osnov programiranja v dobi LLM</vt:lpstr>
      <vt:lpstr>Agenda</vt:lpstr>
      <vt:lpstr>Primeri</vt:lpstr>
      <vt:lpstr>ChatGPT</vt:lpstr>
      <vt:lpstr>Bing</vt:lpstr>
      <vt:lpstr>CodePilot</vt:lpstr>
      <vt:lpstr>In pa </vt:lpstr>
      <vt:lpstr>Primeri</vt:lpstr>
      <vt:lpstr>Članek (Guo, Lao: From "Ban It Till We Understand It" to "Resistance is Futile" …)</vt:lpstr>
      <vt:lpstr>Generativna UI je tako programi za simbolno računanje, računalo, kladivo, IntelliSense … orodje.  Prepovedovati uporabo orodja nima smisla.  Učeče se moramo navaditi njihove pravilne uporabe. Je pa morda smisleno omejevati njihovo uporabo. </vt:lpstr>
      <vt:lpstr>Vaša mnenja</vt:lpstr>
      <vt:lpstr>Načrt</vt:lpstr>
      <vt:lpstr>Predstavitve idej</vt:lpstr>
      <vt:lpstr>PowerPoint Presentation</vt:lpstr>
      <vt:lpstr>Do naslednjič in naslednjič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Učenje osnov programiranja v dobi LLM</dc:title>
  <dc:creator>Lokar, Matija</dc:creator>
  <cp:lastModifiedBy>Lokar, Matija</cp:lastModifiedBy>
  <cp:revision>2</cp:revision>
  <dcterms:created xsi:type="dcterms:W3CDTF">2023-07-03T14:03:17Z</dcterms:created>
  <dcterms:modified xsi:type="dcterms:W3CDTF">2023-07-03T15:13:16Z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