
<file path=[Content_Types].xml><?xml version="1.0" encoding="utf-8"?>
<Types xmlns="http://schemas.openxmlformats.org/package/2006/content-types">
  <Default Extension="027af7ce6c52bdf0f87112ef70ac2c66" ContentType="image/png"/>
  <Default Extension="0964b6aa694ed3342942f2ca702652f0" ContentType="image/png"/>
  <Default Extension="0d81ad8e4cc0c1a32e7bcf8f11b4b5e8" ContentType="image/png"/>
  <Default Extension="1250d85e27ffe5ec4d383d597d14edf0" ContentType="image/png"/>
  <Default Extension="1924fdab9a3da1b8ee79cc5890823a12" ContentType="image/png"/>
  <Default Extension="19b464f57607e1d28da557b6a0a279e1" ContentType="image/png"/>
  <Default Extension="19fa699ecf4c9f7d26c1dc9f434438dc" ContentType="image/png"/>
  <Default Extension="1f0ef7ad051a9e09cdc54de49a868b27" ContentType="image/png"/>
  <Default Extension="224788ab6b0862372db4a4704fdb9c51" ContentType="image/png"/>
  <Default Extension="29b6327acd702677bbfe83c4500b7d56" ContentType="image/png"/>
  <Default Extension="31fa2aca85230e004410c96b49d9e836" ContentType="image/png"/>
  <Default Extension="32f7d416ba0a9b64535c8a1f05a24de8" ContentType="image/png"/>
  <Default Extension="39a98c23cb5c9fb306f4abe0bd3f7d2e" ContentType="image/png"/>
  <Default Extension="3c4aa8182c9fb6a46dd4325ca7d89611" ContentType="image/png"/>
  <Default Extension="4bde63371d3df201c235094ec2f675c2" ContentType="image/png"/>
  <Default Extension="537d274e219a9449e7a094024d3faf20" ContentType="image/png"/>
  <Default Extension="54b735fbd0cb772ee9bfd4a3fbb53bac" ContentType="image/png"/>
  <Default Extension="598a30dc735aa638fe762b39c66fab02" ContentType="image/png"/>
  <Default Extension="5c0f6a25f7fe2a16b51a97322101e0d3" ContentType="image/png"/>
  <Default Extension="6502594ac71d2b60c8a4cc7a8b1962c5" ContentType="image/png"/>
  <Default Extension="6910f79377c14b8fe6d88bd6506c1d81" ContentType="image/png"/>
  <Default Extension="7174fa79e070e12961eee0b9a425e763" ContentType="image/png"/>
  <Default Extension="76a40419267850e1b83197d71f29c2f1" ContentType="image/png"/>
  <Default Extension="7a54969a2f049c4f16425c5ea8a8e2ac" ContentType="image/png"/>
  <Default Extension="89372c0cf12fecf9261878f752eed130" ContentType="image/png"/>
  <Default Extension="90814d5604d86057056b1db8821d19cc" ContentType="image/png"/>
  <Default Extension="9142885ae8877bea42bdf051df79b178" ContentType="image/png"/>
  <Default Extension="96c85b61059aabdcb13426cb6fa687c7" ContentType="image/png"/>
  <Default Extension="995be6b67d45779688458576a8ad7c60" ContentType="image/png"/>
  <Default Extension="9cda7540e1092eb3dbdb7b63ba3ebc9a" ContentType="image/png"/>
  <Default Extension="a0898db38a0c1decc76fbd8fb8a3c886" ContentType="image/png"/>
  <Default Extension="a1f91269bcf9789da5fb1ecc2a179156" ContentType="image/png"/>
  <Default Extension="a3a750c9a4cb2e7c2e98c8beb31603f9" ContentType="image/png"/>
  <Default Extension="a6c0226032fa3a75799039e7df39838a" ContentType="image/png"/>
  <Default Extension="a7a07a9a3294bec8e26af4ccbf36fff8" ContentType="image/png"/>
  <Default Extension="b007043ae21610b0f506f46f38a04486" ContentType="image/png"/>
  <Default Extension="b188597589a175fb3317ec40f9cb76c1" ContentType="image/png"/>
  <Default Extension="b59117edb833f82e488612e2a5b178a6" ContentType="image/png"/>
  <Default Extension="b6848cc969d18495cb8bfc05bccc0b72" ContentType="image/png"/>
  <Default Extension="be5c3ac35421d227c768c68b404a6fcd" ContentType="image/png"/>
  <Default Extension="bed25a0ce29ae47e02362856b182f884" ContentType="image/png"/>
  <Default Extension="c5ba8acce7241372746adb311e3b7675" ContentType="image/png"/>
  <Default Extension="d46af764ab8402de44d9b6a553c72dec" ContentType="image/png"/>
  <Default Extension="d47c4ea094a9f2c44bf7abf0a4271e23" ContentType="image/png"/>
  <Default Extension="d6a06ccd7603d16d2c9b349bec721ac0" ContentType="image/png"/>
  <Default Extension="daeaca2215df6ada07df43c01431ad8e" ContentType="image/png"/>
  <Default Extension="e247cc194bb991988690fb8d7a517ed8" ContentType="image/png"/>
  <Default Extension="e59c7dc090c1226c65768e2cdf17e7a1" ContentType="image/png"/>
  <Default Extension="ea783a0be5e9800613fb14f071817e9b" ContentType="image/png"/>
  <Default Extension="fa8c9eefb083d6da44b6bd1dc21e9d63" ContentType="image/pn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4" r:id="rId7"/>
    <p:sldId id="261" r:id="rId8"/>
    <p:sldId id="266" r:id="rId9"/>
    <p:sldId id="265" r:id="rId10"/>
    <p:sldId id="269" r:id="rId11"/>
    <p:sldId id="271" r:id="rId12"/>
    <p:sldId id="272" r:id="rId13"/>
    <p:sldId id="274" r:id="rId14"/>
    <p:sldId id="275" r:id="rId15"/>
    <p:sldId id="276" r:id="rId16"/>
    <p:sldId id="273" r:id="rId17"/>
    <p:sldId id="277" r:id="rId18"/>
    <p:sldId id="279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8" r:id="rId28"/>
    <p:sldId id="287" r:id="rId29"/>
    <p:sldId id="290" r:id="rId30"/>
    <p:sldId id="289" r:id="rId31"/>
    <p:sldId id="291" r:id="rId32"/>
    <p:sldId id="292" r:id="rId33"/>
    <p:sldId id="293" r:id="rId34"/>
    <p:sldId id="294" r:id="rId35"/>
    <p:sldId id="296" r:id="rId36"/>
    <p:sldId id="295" r:id="rId37"/>
    <p:sldId id="297" r:id="rId38"/>
    <p:sldId id="298" r:id="rId39"/>
    <p:sldId id="299" r:id="rId40"/>
    <p:sldId id="300" r:id="rId41"/>
    <p:sldId id="267" r:id="rId42"/>
    <p:sldId id="268" r:id="rId43"/>
    <p:sldId id="301" r:id="rId44"/>
    <p:sldId id="303" r:id="rId45"/>
    <p:sldId id="302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</p:sldIdLst>
  <p:sldSz cx="12192000" cy="6858000"/>
  <p:notesSz cx="6858000" cy="9144000"/>
  <p:defaultTextStyle>
    <a:defPPr>
      <a:defRPr lang="en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90" d="100"/>
          <a:sy n="90" d="100"/>
        </p:scale>
        <p:origin x="232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6AF82-8224-E65A-584A-9971A1DE8C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7C567A-5FA1-65EA-11C9-A77C01171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29489-AEAD-C6AD-EBBA-C261F0DA3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99970-5416-1E44-6B43-B9EAFB223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FC0F3-2419-0C11-74F0-3CF8DFB40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58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81FC-1ECF-5F56-1AD4-301A9551B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0540EF-A9EF-A24C-C265-A5F2603A4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CDD43-F030-C0D6-91E5-B026A2DF8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1FCD7-9A8E-0E6C-69B4-7A135B42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ECBDA9-7F89-964A-5D4F-39479D83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28AAE3-796F-502D-04DB-3B45A86C96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12A78-E4CB-D5BD-201C-89817C1FFC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38B80-4B92-400F-9566-6BA4139BA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E556C-BA55-67D3-B2A4-9E786B66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618965-1599-940C-FD2A-82B316E47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04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1F78B-3C50-6E96-77FB-17401DBF4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0FCC6B-E678-9634-F160-6FA67EC36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132AA-E3FA-E881-1DB4-6572FFA09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BFC72-1F4E-E253-AF44-81F8B78A4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15D69-D2FB-51A7-FF2D-F4319356D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7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DE49-D1C2-82C8-78D8-60FA19653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EEFF2-2967-59D6-5C7C-F2380791D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F6A33-FEE0-5661-C49D-490CFBFE1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7B9F1-7C06-2608-3311-5A5D3A77A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5C5C21-FF03-2C88-1193-D1E49632E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648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B4FB1-B811-14E9-621A-05D8F4F09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429B60-6B48-5391-F47A-1FF0D6ED12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67CA06-AAB7-5B13-A083-4247DFBB0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DCA23-6CBC-7ED1-58D8-7BF04FD17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EF853-E430-DFC2-7A82-80E2B9C7A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DE18CD-2CA3-15E8-B925-67929B9C0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33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C3F1A-7CA2-5943-EDA7-ECB8C5CCE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99F3F-C6AE-54DB-6752-EFFF1F817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977CD4-32C3-FA0F-516F-8567A0BE97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CAE4E89-9609-1CA8-193B-BC584674FD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441B7D-C062-530C-B6E2-B8C574B450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0CB3FC-3BEB-38FD-99F4-F364F8F92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60D28D-6438-5FAD-2142-B8C688C84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05E420-BD5A-E607-5DEE-10CF926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74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8B4FE-CA2D-BABC-2E83-9CB25611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4E843-8394-CB18-B244-5B293702D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0CB61A-BE1F-DE3E-8AF1-002F9D00F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D021E8-0421-3895-CBD5-B1406823B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1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3CE190-2D8F-978C-0806-0C5CD84A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58E186-1198-1617-4215-D3C50F359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31C943-1F07-0BF7-B389-AB2647BAA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881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6F487-42C2-AE92-B915-86D9E6839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0113F-EB97-A517-BC4B-2AD6EB795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332D9-C498-47E2-4A28-03BAB813D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16167B-3114-0975-A501-1E16C589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DFDE9-295A-B953-F623-98C876654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7A157A-32C6-984F-2972-802B0BB63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704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2EFC6-8D7E-7238-F7A1-E52B4603D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A4C79-840A-D54C-6947-405E7DD0E9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AB0C5C-FC2E-B476-1B93-3BD2E2D10E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A92A0C-BEDF-428C-3EE3-699E5C3C8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734EB-CBF2-1668-C57F-6BF50392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AFD0F9-C3BE-C136-74BC-16CEDA71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451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1B1668-35DE-984C-C6FB-86E31329F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D751E-9793-28D8-2F17-E75DCC6D8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8D8EE-6A25-5A61-D309-98B05BA83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CDCFD-5A45-D84A-A86B-7C5CF99179A8}" type="datetimeFigureOut">
              <a:rPr lang="en-US" smtClean="0"/>
              <a:t>7/7/23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D4011-F3FD-84A9-71D0-E9CC56662D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9DC9-0DF9-4A3A-6590-51FDB5886F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BFB5B-401E-E749-BBA7-607729474C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56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b007043ae21610b0f506f46f38a04486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0964b6aa694ed3342942f2ca702652f0"/><Relationship Id="rId2" Type="http://schemas.openxmlformats.org/officeDocument/2006/relationships/image" Target="../media/image25.90814d5604d86057056b1db8821d19cc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a1f91269bcf9789da5fb1ecc2a179156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bed25a0ce29ae47e02362856b182f884"/><Relationship Id="rId2" Type="http://schemas.openxmlformats.org/officeDocument/2006/relationships/image" Target="../media/image28.be5c3ac35421d227c768c68b404a6fcd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b59117edb833f82e488612e2a5b178a6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29b6327acd702677bbfe83c4500b7d56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mailto:napoj@404.si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5c0f6a25f7fe2a16b51a97322101e0d3"/><Relationship Id="rId2" Type="http://schemas.openxmlformats.org/officeDocument/2006/relationships/image" Target="../media/image36.995be6b67d45779688458576a8ad7c60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96c85b61059aabdcb13426cb6fa687c7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7174fa79e070e12961eee0b9a425e763"/><Relationship Id="rId2" Type="http://schemas.openxmlformats.org/officeDocument/2006/relationships/image" Target="../media/image39.6502594ac71d2b60c8a4cc7a8b1962c5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d6a06ccd7603d16d2c9b349bec721ac0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4.89372c0cf12fecf9261878f752eed130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9cda7540e1092eb3dbdb7b63ba3ebc9a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a3a750c9a4cb2e7c2e98c8beb31603f9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d46af764ab8402de44d9b6a553c72dec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39a98c23cb5c9fb306f4abe0bd3f7d2e"/><Relationship Id="rId2" Type="http://schemas.openxmlformats.org/officeDocument/2006/relationships/image" Target="../media/image48.4bde63371d3df201c235094ec2f675c2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0.fa8c9eefb083d6da44b6bd1dc21e9d63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6910f79377c14b8fe6d88bd6506c1d81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224788ab6b0862372db4a4704fdb9c51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c5ba8acce7241372746adb311e3b7675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1924fdab9a3da1b8ee79cc5890823a12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0.19fa699ecf4c9f7d26c1dc9f434438dc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a0898db38a0c1decc76fbd8fb8a3c886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3c4aa8182c9fb6a46dd4325ca7d89611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a6c0226032fa3a75799039e7df39838a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7.daeaca2215df6ada07df43c01431ad8e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31fa2aca85230e004410c96b49d9e836"/><Relationship Id="rId2" Type="http://schemas.openxmlformats.org/officeDocument/2006/relationships/image" Target="../media/image68.e247cc194bb991988690fb8d7a517ed8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0.19b464f57607e1d28da557b6a0a279e1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1.b188597589a175fb3317ec40f9cb76c1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7a54969a2f049c4f16425c5ea8a8e2ac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54b735fbd0cb772ee9bfd4a3fbb53bac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76a40419267850e1b83197d71f29c2f1"/><Relationship Id="rId2" Type="http://schemas.openxmlformats.org/officeDocument/2006/relationships/image" Target="../media/image12.537d274e219a9449e7a094024d3faf20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9142885ae8877bea42bdf051df79b178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1250d85e27ffe5ec4d383d597d14edf0"/><Relationship Id="rId2" Type="http://schemas.openxmlformats.org/officeDocument/2006/relationships/image" Target="../media/image75.ea783a0be5e9800613fb14f071817e9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7.32f7d416ba0a9b64535c8a1f05a24de8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027af7ce6c52bdf0f87112ef70ac2c66"/><Relationship Id="rId2" Type="http://schemas.openxmlformats.org/officeDocument/2006/relationships/image" Target="../media/image78.b6848cc969d18495cb8bfc05bccc0b72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0.0d81ad8e4cc0c1a32e7bcf8f11b4b5e8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d47c4ea094a9f2c44bf7abf0a4271e23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a7a07a9a3294bec8e26af4ccbf36fff8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1f0ef7ad051a9e09cdc54de49a868b27"/><Relationship Id="rId2" Type="http://schemas.openxmlformats.org/officeDocument/2006/relationships/image" Target="../media/image16.598a30dc735aa638fe762b39c66fab02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59c7dc090c1226c65768e2cdf17e7a1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D4A07E-44DB-249D-164E-0B06A7A7A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Ankete učencev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0A41D07-FC82-CDEB-4E42-BDA5D0CEC4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MINUT 1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8">
            <a:extLst>
              <a:ext uri="{FF2B5EF4-FFF2-40B4-BE49-F238E27FC236}">
                <a16:creationId xmlns:a16="http://schemas.microsoft.com/office/drawing/2014/main" id="{AF6F1515-F2C9-E9A5-F84D-C0A01405B5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1" b="2979"/>
          <a:stretch/>
        </p:blipFill>
        <p:spPr>
          <a:xfrm>
            <a:off x="4654296" y="775934"/>
            <a:ext cx="7214616" cy="46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93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B5E61630-5B2D-C11A-3173-5278F14A6C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en-US" sz="6600"/>
              <a:t>KemKal</a:t>
            </a: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27">
            <a:extLst>
              <a:ext uri="{FF2B5EF4-FFF2-40B4-BE49-F238E27FC236}">
                <a16:creationId xmlns:a16="http://schemas.microsoft.com/office/drawing/2014/main" id="{E20DE558-E886-7D19-0D4C-27C38BEB07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292" b="12469"/>
          <a:stretch/>
        </p:blipFill>
        <p:spPr>
          <a:xfrm>
            <a:off x="4654296" y="2172182"/>
            <a:ext cx="7214616" cy="248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4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 with a picture on it&#10;&#10;Description automatically generated">
            <a:extLst>
              <a:ext uri="{FF2B5EF4-FFF2-40B4-BE49-F238E27FC236}">
                <a16:creationId xmlns:a16="http://schemas.microsoft.com/office/drawing/2014/main" id="{6A1BA4A5-2937-9143-F894-E79F30F06C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2" r="1" b="12902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Picture 8" descr="A person in front of a projector screen&#10;&#10;Description automatically generated">
            <a:extLst>
              <a:ext uri="{FF2B5EF4-FFF2-40B4-BE49-F238E27FC236}">
                <a16:creationId xmlns:a16="http://schemas.microsoft.com/office/drawing/2014/main" id="{B0021655-9719-139B-532B-ED2CFC4397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8" r="3875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Picture 6" descr="A person in front of a projector screen&#10;&#10;Description automatically generated">
            <a:extLst>
              <a:ext uri="{FF2B5EF4-FFF2-40B4-BE49-F238E27FC236}">
                <a16:creationId xmlns:a16="http://schemas.microsoft.com/office/drawing/2014/main" id="{0EA01FAD-714B-2C4A-02BD-17A8D47D80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1" name="Picture 10" descr="A screen with a picture on it&#10;&#10;Description automatically generated">
            <a:extLst>
              <a:ext uri="{FF2B5EF4-FFF2-40B4-BE49-F238E27FC236}">
                <a16:creationId xmlns:a16="http://schemas.microsoft.com/office/drawing/2014/main" id="{6B60CB80-1E0B-F050-8F77-91C2D0C451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32" r="1" b="11482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Content Placeholder 4" descr="A screen with a cartoon on it&#10;&#10;Description automatically generated">
            <a:extLst>
              <a:ext uri="{FF2B5EF4-FFF2-40B4-BE49-F238E27FC236}">
                <a16:creationId xmlns:a16="http://schemas.microsoft.com/office/drawing/2014/main" id="{E26E7EE8-69D1-0A2A-C891-C8B9CE6BB8B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6"/>
          <a:srcRect r="4610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89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3469CB-AC24-E406-749E-D6DA860D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Število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učencev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več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kot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20, 9.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razred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Chart" descr="Spol: (n = 22)">
            <a:extLst>
              <a:ext uri="{FF2B5EF4-FFF2-40B4-BE49-F238E27FC236}">
                <a16:creationId xmlns:a16="http://schemas.microsoft.com/office/drawing/2014/main" id="{66F0AF05-89FC-10D8-D9F9-DDD781961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87" r="13125"/>
          <a:stretch/>
        </p:blipFill>
        <p:spPr>
          <a:xfrm>
            <a:off x="838200" y="1690688"/>
            <a:ext cx="8365042" cy="4450303"/>
          </a:xfrm>
          <a:prstGeom prst="rect">
            <a:avLst/>
          </a:prstGeom>
        </p:spPr>
      </p:pic>
      <p:pic>
        <p:nvPicPr>
          <p:cNvPr id="5" name="Slika 27">
            <a:extLst>
              <a:ext uri="{FF2B5EF4-FFF2-40B4-BE49-F238E27FC236}">
                <a16:creationId xmlns:a16="http://schemas.microsoft.com/office/drawing/2014/main" id="{A32CCF9F-324A-43BF-E814-78E46D401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12404" y="5508430"/>
            <a:ext cx="2679596" cy="135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69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A2DAC-B65A-B28D-45F4-7A0E33A28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računalniških</a:t>
            </a:r>
            <a:r>
              <a:rPr lang="en-US" dirty="0"/>
              <a:t> </a:t>
            </a:r>
            <a:r>
              <a:rPr lang="en-US" dirty="0" err="1"/>
              <a:t>tem</a:t>
            </a:r>
            <a:endParaRPr lang="en-US" dirty="0"/>
          </a:p>
        </p:txBody>
      </p:sp>
      <p:pic>
        <p:nvPicPr>
          <p:cNvPr id="4" name="Chart" descr="Oceni svoj odnos do računalniških tem (n = 21)">
            <a:extLst>
              <a:ext uri="{FF2B5EF4-FFF2-40B4-BE49-F238E27FC236}">
                <a16:creationId xmlns:a16="http://schemas.microsoft.com/office/drawing/2014/main" id="{B7EBA86B-FDAF-30B9-1447-4B6B27290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2"/>
          <a:stretch/>
        </p:blipFill>
        <p:spPr>
          <a:xfrm>
            <a:off x="114300" y="1452562"/>
            <a:ext cx="6834187" cy="2857500"/>
          </a:xfrm>
          <a:prstGeom prst="rect">
            <a:avLst/>
          </a:prstGeom>
        </p:spPr>
      </p:pic>
      <p:pic>
        <p:nvPicPr>
          <p:cNvPr id="5" name="Chart" descr="Oceni svoj odnos do računalniških tem po aktivnosti  (n = 14)">
            <a:extLst>
              <a:ext uri="{FF2B5EF4-FFF2-40B4-BE49-F238E27FC236}">
                <a16:creationId xmlns:a16="http://schemas.microsoft.com/office/drawing/2014/main" id="{FE068131-006F-3455-1BEE-5F00C160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97" r="7558"/>
          <a:stretch/>
        </p:blipFill>
        <p:spPr>
          <a:xfrm>
            <a:off x="5068400" y="3634475"/>
            <a:ext cx="5849816" cy="285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FED05E-3224-6B90-A503-175FF5EC434D}"/>
              </a:ext>
            </a:extLst>
          </p:cNvPr>
          <p:cNvSpPr txBox="1"/>
          <p:nvPr/>
        </p:nvSpPr>
        <p:spPr>
          <a:xfrm>
            <a:off x="7993308" y="2000250"/>
            <a:ext cx="362753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boljše</a:t>
            </a:r>
            <a:r>
              <a:rPr lang="en-US" dirty="0"/>
              <a:t>: </a:t>
            </a:r>
          </a:p>
          <a:p>
            <a:r>
              <a:rPr lang="en-US" dirty="0"/>
              <a:t>+ </a:t>
            </a:r>
            <a:r>
              <a:rPr lang="en-US" dirty="0" err="1"/>
              <a:t>okoli</a:t>
            </a:r>
            <a:r>
              <a:rPr lang="en-US" dirty="0"/>
              <a:t> </a:t>
            </a:r>
            <a:r>
              <a:rPr lang="en-US" dirty="0" err="1"/>
              <a:t>težavnosti</a:t>
            </a:r>
            <a:r>
              <a:rPr lang="en-US" dirty="0"/>
              <a:t> RA</a:t>
            </a:r>
          </a:p>
          <a:p>
            <a:r>
              <a:rPr lang="en-US" dirty="0"/>
              <a:t>+ </a:t>
            </a:r>
            <a:r>
              <a:rPr lang="en-US" dirty="0" err="1"/>
              <a:t>programiranje</a:t>
            </a:r>
            <a:r>
              <a:rPr lang="en-US" dirty="0"/>
              <a:t> </a:t>
            </a:r>
          </a:p>
          <a:p>
            <a:r>
              <a:rPr lang="en-US" dirty="0"/>
              <a:t>(</a:t>
            </a:r>
            <a:r>
              <a:rPr lang="en-US" dirty="0" err="1"/>
              <a:t>manj</a:t>
            </a:r>
            <a:r>
              <a:rPr lang="en-US" dirty="0"/>
              <a:t> je </a:t>
            </a:r>
            <a:r>
              <a:rPr lang="en-US" dirty="0" err="1"/>
              <a:t>neodločenih</a:t>
            </a:r>
            <a:r>
              <a:rPr lang="en-US" dirty="0"/>
              <a:t> in + </a:t>
            </a:r>
            <a:r>
              <a:rPr lang="en-US" dirty="0" err="1"/>
              <a:t>povečanje</a:t>
            </a:r>
            <a:r>
              <a:rPr lang="en-US" dirty="0"/>
              <a:t> </a:t>
            </a:r>
          </a:p>
          <a:p>
            <a:r>
              <a:rPr lang="en-US" dirty="0" err="1"/>
              <a:t>odstotka</a:t>
            </a:r>
            <a:r>
              <a:rPr lang="en-US" dirty="0"/>
              <a:t> </a:t>
            </a:r>
            <a:r>
              <a:rPr lang="en-US" dirty="0" err="1"/>
              <a:t>tistih</a:t>
            </a:r>
            <a:r>
              <a:rPr lang="en-US" dirty="0"/>
              <a:t>, ki </a:t>
            </a:r>
            <a:r>
              <a:rPr lang="en-US" dirty="0" err="1"/>
              <a:t>radi</a:t>
            </a:r>
            <a:r>
              <a:rPr lang="en-US" dirty="0"/>
              <a:t> </a:t>
            </a:r>
            <a:r>
              <a:rPr lang="en-US" dirty="0" err="1"/>
              <a:t>programirajo</a:t>
            </a:r>
            <a:r>
              <a:rPr lang="en-US" dirty="0"/>
              <a:t>)</a:t>
            </a:r>
          </a:p>
        </p:txBody>
      </p:sp>
      <p:pic>
        <p:nvPicPr>
          <p:cNvPr id="7" name="Slika 27">
            <a:extLst>
              <a:ext uri="{FF2B5EF4-FFF2-40B4-BE49-F238E27FC236}">
                <a16:creationId xmlns:a16="http://schemas.microsoft.com/office/drawing/2014/main" id="{6DDF2C9B-2934-6959-8D4B-82B1363AAD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6014" y="5673154"/>
            <a:ext cx="2346227" cy="118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759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92DACE-10CC-24AC-8220-56E5350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odnosa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2" name="Slika 27">
            <a:extLst>
              <a:ext uri="{FF2B5EF4-FFF2-40B4-BE49-F238E27FC236}">
                <a16:creationId xmlns:a16="http://schemas.microsoft.com/office/drawing/2014/main" id="{2BD9775D-08DB-FF4A-CC1D-C2E5B69E1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66014" y="5673154"/>
            <a:ext cx="2346227" cy="1184845"/>
          </a:xfrm>
          <a:prstGeom prst="rect">
            <a:avLst/>
          </a:prstGeom>
        </p:spPr>
      </p:pic>
      <p:pic>
        <p:nvPicPr>
          <p:cNvPr id="3" name="Chart" descr="Kako so se spremenil tvoj odnos sedaj, ko ste končali aktivnost (n = 14)">
            <a:extLst>
              <a:ext uri="{FF2B5EF4-FFF2-40B4-BE49-F238E27FC236}">
                <a16:creationId xmlns:a16="http://schemas.microsoft.com/office/drawing/2014/main" id="{01D3FA87-2EC9-AD0A-D31A-31FABC3FA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56" r="5990"/>
          <a:stretch/>
        </p:blipFill>
        <p:spPr>
          <a:xfrm>
            <a:off x="2095019" y="1775036"/>
            <a:ext cx="6894060" cy="33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6332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B14B2-613E-D45B-AD72-9A07A938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kemije</a:t>
            </a:r>
            <a:endParaRPr lang="en-US" dirty="0"/>
          </a:p>
        </p:txBody>
      </p:sp>
      <p:pic>
        <p:nvPicPr>
          <p:cNvPr id="4" name="Chart" descr="Oceni svoj odnos do predmeta, kjer boste uporabili računalništvo (kemija, fizika ...) (n = 21)">
            <a:extLst>
              <a:ext uri="{FF2B5EF4-FFF2-40B4-BE49-F238E27FC236}">
                <a16:creationId xmlns:a16="http://schemas.microsoft.com/office/drawing/2014/main" id="{4E4C07D0-6E35-C84C-67DA-607C87626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02"/>
          <a:stretch/>
        </p:blipFill>
        <p:spPr>
          <a:xfrm>
            <a:off x="173620" y="1400295"/>
            <a:ext cx="6644471" cy="2857500"/>
          </a:xfrm>
          <a:prstGeom prst="rect">
            <a:avLst/>
          </a:prstGeom>
        </p:spPr>
      </p:pic>
      <p:pic>
        <p:nvPicPr>
          <p:cNvPr id="5" name="Chart" descr="Oceni svoj odnos do predmeta, kjer boste uporabili računalništvo (kemija, fizika ...) (n = 14)">
            <a:extLst>
              <a:ext uri="{FF2B5EF4-FFF2-40B4-BE49-F238E27FC236}">
                <a16:creationId xmlns:a16="http://schemas.microsoft.com/office/drawing/2014/main" id="{9D7D3C04-B4E3-A0E4-9E34-229B58AB0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752" y="3864215"/>
            <a:ext cx="7620000" cy="285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94C562-FAFC-0393-80CA-0289CAA5673C}"/>
              </a:ext>
            </a:extLst>
          </p:cNvPr>
          <p:cNvSpPr txBox="1"/>
          <p:nvPr/>
        </p:nvSpPr>
        <p:spPr>
          <a:xfrm>
            <a:off x="6267691" y="1628716"/>
            <a:ext cx="60998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boljše</a:t>
            </a:r>
            <a:r>
              <a:rPr lang="en-US" dirty="0"/>
              <a:t>:</a:t>
            </a:r>
          </a:p>
          <a:p>
            <a:r>
              <a:rPr lang="en-US" dirty="0"/>
              <a:t>– </a:t>
            </a:r>
            <a:r>
              <a:rPr lang="en-US" dirty="0" err="1"/>
              <a:t>povečano</a:t>
            </a:r>
            <a:r>
              <a:rPr lang="en-US" dirty="0"/>
              <a:t> </a:t>
            </a:r>
            <a:r>
              <a:rPr lang="en-US" dirty="0" err="1"/>
              <a:t>zanimanje</a:t>
            </a:r>
            <a:endParaRPr lang="en-US" dirty="0"/>
          </a:p>
          <a:p>
            <a:r>
              <a:rPr lang="en-US" dirty="0"/>
              <a:t>– </a:t>
            </a:r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mnenja</a:t>
            </a:r>
            <a:r>
              <a:rPr lang="en-US" dirty="0"/>
              <a:t> o </a:t>
            </a:r>
            <a:r>
              <a:rPr lang="en-US" dirty="0" err="1"/>
              <a:t>težavnosti</a:t>
            </a:r>
            <a:endParaRPr lang="en-US" dirty="0"/>
          </a:p>
        </p:txBody>
      </p:sp>
      <p:pic>
        <p:nvPicPr>
          <p:cNvPr id="8" name="Slika 27">
            <a:extLst>
              <a:ext uri="{FF2B5EF4-FFF2-40B4-BE49-F238E27FC236}">
                <a16:creationId xmlns:a16="http://schemas.microsoft.com/office/drawing/2014/main" id="{CA8C3D07-A094-150E-067A-F22D9324A1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-66014" y="5673154"/>
            <a:ext cx="2346227" cy="118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76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2928-9E59-4E36-CCB3-0F8E4F857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Nekaj</a:t>
            </a:r>
            <a:r>
              <a:rPr lang="en-US" dirty="0"/>
              <a:t> </a:t>
            </a:r>
            <a:r>
              <a:rPr lang="en-US" dirty="0" err="1"/>
              <a:t>izjav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DCF50B-3994-DF28-48BD-953467249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naučil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se </a:t>
            </a:r>
            <a:r>
              <a:rPr lang="en-US" dirty="0" err="1"/>
              <a:t>nekaj</a:t>
            </a:r>
            <a:r>
              <a:rPr lang="en-US" dirty="0"/>
              <a:t> </a:t>
            </a:r>
            <a:r>
              <a:rPr lang="en-US" dirty="0" err="1"/>
              <a:t>novega</a:t>
            </a:r>
            <a:r>
              <a:rPr lang="en-US" dirty="0"/>
              <a:t> o </a:t>
            </a:r>
            <a:r>
              <a:rPr lang="en-US" dirty="0" err="1"/>
              <a:t>programiranju</a:t>
            </a:r>
            <a:endParaRPr lang="en-US" dirty="0"/>
          </a:p>
          <a:p>
            <a:r>
              <a:rPr lang="en-US" dirty="0"/>
              <a:t>MINT </a:t>
            </a:r>
            <a:r>
              <a:rPr lang="en-US" dirty="0" err="1"/>
              <a:t>predmeti</a:t>
            </a:r>
            <a:r>
              <a:rPr lang="en-US" dirty="0"/>
              <a:t> so mi </a:t>
            </a:r>
            <a:r>
              <a:rPr lang="en-US" dirty="0" err="1"/>
              <a:t>všeč</a:t>
            </a:r>
            <a:endParaRPr lang="en-US" dirty="0"/>
          </a:p>
          <a:p>
            <a:r>
              <a:rPr lang="en-US" dirty="0" err="1"/>
              <a:t>ostalo</a:t>
            </a:r>
            <a:r>
              <a:rPr lang="en-US" dirty="0"/>
              <a:t> </a:t>
            </a:r>
            <a:r>
              <a:rPr lang="en-US" dirty="0" err="1"/>
              <a:t>enako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hart" descr="Bi rad(a), da se tak pristop k snovi, ki ga boste izvedli (prepletanje &quot;druge&quot; snovi in računalništva) še večkrat izvaja (n = 21)">
            <a:extLst>
              <a:ext uri="{FF2B5EF4-FFF2-40B4-BE49-F238E27FC236}">
                <a16:creationId xmlns:a16="http://schemas.microsoft.com/office/drawing/2014/main" id="{23F9F4BD-277F-FC8F-A1F7-893682631A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79" r="3683"/>
          <a:stretch/>
        </p:blipFill>
        <p:spPr>
          <a:xfrm>
            <a:off x="6096000" y="3795713"/>
            <a:ext cx="5298831" cy="2381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756F2C-A6B7-6B13-CC5C-41413FEBEE13}"/>
              </a:ext>
            </a:extLst>
          </p:cNvPr>
          <p:cNvSpPr txBox="1"/>
          <p:nvPr/>
        </p:nvSpPr>
        <p:spPr>
          <a:xfrm>
            <a:off x="4960327" y="2938463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ctr" fontAlgn="base"/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Bi rad(a), da se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tak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pristop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k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snovi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, ki </a:t>
            </a:r>
            <a:r>
              <a:rPr lang="en-GB" sz="1600" b="1" i="0" u="none" strike="noStrike" dirty="0" err="1">
                <a:solidFill>
                  <a:srgbClr val="000000"/>
                </a:solidFill>
                <a:latin typeface="Calibri"/>
              </a:rPr>
              <a:t>ste</a:t>
            </a:r>
            <a:r>
              <a:rPr lang="en-GB" sz="1600" b="1" i="0" u="none" strike="noStrike" dirty="0">
                <a:solidFill>
                  <a:srgbClr val="000000"/>
                </a:solidFill>
                <a:latin typeface="Calibri"/>
              </a:rPr>
              <a:t> ga </a:t>
            </a:r>
            <a:r>
              <a:rPr lang="en-GB" sz="1600" b="1" i="0" u="none" strike="noStrike" dirty="0" err="1">
                <a:solidFill>
                  <a:srgbClr val="000000"/>
                </a:solidFill>
                <a:latin typeface="Calibri"/>
              </a:rPr>
              <a:t>izvedli</a:t>
            </a:r>
            <a:r>
              <a:rPr lang="en-GB" sz="1600" b="1" i="0" u="none" strike="noStrike" dirty="0">
                <a:solidFill>
                  <a:srgbClr val="000000"/>
                </a:solidFill>
                <a:latin typeface="Calibri"/>
              </a:rPr>
              <a:t> (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prepletanje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"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druge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"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snovi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in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računalništva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)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še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večkrat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izvaja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(n = 21)</a:t>
            </a:r>
          </a:p>
        </p:txBody>
      </p:sp>
      <p:pic>
        <p:nvPicPr>
          <p:cNvPr id="6" name="Slika 27">
            <a:extLst>
              <a:ext uri="{FF2B5EF4-FFF2-40B4-BE49-F238E27FC236}">
                <a16:creationId xmlns:a16="http://schemas.microsoft.com/office/drawing/2014/main" id="{6592C6F9-C0DE-CF80-D818-6528F6EAD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6014" y="5673154"/>
            <a:ext cx="2346227" cy="118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47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19">
            <a:extLst>
              <a:ext uri="{FF2B5EF4-FFF2-40B4-BE49-F238E27FC236}">
                <a16:creationId xmlns:a16="http://schemas.microsoft.com/office/drawing/2014/main" id="{3F1FFBB6-23FF-D45C-893E-601B76FD5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690" y="1400463"/>
            <a:ext cx="6244414" cy="302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94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screen in a classroom&#10;&#10;Description automatically generated">
            <a:extLst>
              <a:ext uri="{FF2B5EF4-FFF2-40B4-BE49-F238E27FC236}">
                <a16:creationId xmlns:a16="http://schemas.microsoft.com/office/drawing/2014/main" id="{E20BE0B9-4ACB-B901-A4BF-8E2AC9F62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126" b="2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11" name="Picture 10" descr="A screen with text on it&#10;&#10;Description automatically generated">
            <a:extLst>
              <a:ext uri="{FF2B5EF4-FFF2-40B4-BE49-F238E27FC236}">
                <a16:creationId xmlns:a16="http://schemas.microsoft.com/office/drawing/2014/main" id="{898E06F2-C802-60BA-A558-FEB0A8212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61" r="8552" b="5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9" name="Picture 8" descr="A screen with text on it&#10;&#10;Description automatically generated">
            <a:extLst>
              <a:ext uri="{FF2B5EF4-FFF2-40B4-BE49-F238E27FC236}">
                <a16:creationId xmlns:a16="http://schemas.microsoft.com/office/drawing/2014/main" id="{ABC85CBC-9D76-8196-C130-4ACCEF968B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20" r="18362" b="-3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5" name="Picture 4" descr="A person and person on a projector screen&#10;&#10;Description automatically generated">
            <a:extLst>
              <a:ext uri="{FF2B5EF4-FFF2-40B4-BE49-F238E27FC236}">
                <a16:creationId xmlns:a16="http://schemas.microsoft.com/office/drawing/2014/main" id="{7912EB08-3379-C20E-B377-F857B6DFC0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" r="11093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57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56256-F719-9D44-530C-BA3359843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 </a:t>
            </a:r>
            <a:r>
              <a:rPr lang="en-US" dirty="0" err="1"/>
              <a:t>dijakov</a:t>
            </a:r>
            <a:r>
              <a:rPr lang="en-US" dirty="0"/>
              <a:t>, 3. </a:t>
            </a:r>
            <a:r>
              <a:rPr lang="en-US" dirty="0" err="1"/>
              <a:t>letnik</a:t>
            </a:r>
            <a:r>
              <a:rPr lang="en-US" dirty="0"/>
              <a:t> SSŠ</a:t>
            </a:r>
          </a:p>
        </p:txBody>
      </p:sp>
      <p:pic>
        <p:nvPicPr>
          <p:cNvPr id="4" name="Chart" descr="Spol: (n = 21)">
            <a:extLst>
              <a:ext uri="{FF2B5EF4-FFF2-40B4-BE49-F238E27FC236}">
                <a16:creationId xmlns:a16="http://schemas.microsoft.com/office/drawing/2014/main" id="{1BAA5B59-F184-AA58-4A71-C256F213A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5" y="2481263"/>
            <a:ext cx="76200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4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A75147E-5B12-1D3D-F1CF-314C39F876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89944" y="3322944"/>
            <a:ext cx="211015" cy="2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3305" tIns="31652" rIns="63305" bIns="31652" numCol="1" anchor="t" anchorCtr="0" compatLnSpc="1">
            <a:prstTxWarp prst="textNoShape">
              <a:avLst/>
            </a:prstTxWarp>
          </a:bodyPr>
          <a:lstStyle/>
          <a:p>
            <a:endParaRPr lang="sl-SI" sz="1246"/>
          </a:p>
        </p:txBody>
      </p:sp>
      <p:sp>
        <p:nvSpPr>
          <p:cNvPr id="8" name="AutoShape 4">
            <a:extLst>
              <a:ext uri="{FF2B5EF4-FFF2-40B4-BE49-F238E27FC236}">
                <a16:creationId xmlns:a16="http://schemas.microsoft.com/office/drawing/2014/main" id="{6DB228D3-58C7-59F8-B24C-0599797E79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211015" cy="21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3305" tIns="31652" rIns="63305" bIns="31652" numCol="1" anchor="t" anchorCtr="0" compatLnSpc="1">
            <a:prstTxWarp prst="textNoShape">
              <a:avLst/>
            </a:prstTxWarp>
          </a:bodyPr>
          <a:lstStyle/>
          <a:p>
            <a:endParaRPr lang="sl-SI" sz="1246"/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4777E060-B3F2-07F5-FAA5-671625EF1CE2}"/>
              </a:ext>
            </a:extLst>
          </p:cNvPr>
          <p:cNvGrpSpPr/>
          <p:nvPr/>
        </p:nvGrpSpPr>
        <p:grpSpPr>
          <a:xfrm>
            <a:off x="4146182" y="951397"/>
            <a:ext cx="5139912" cy="2151532"/>
            <a:chOff x="-1116202" y="927539"/>
            <a:chExt cx="10189352" cy="4330261"/>
          </a:xfrm>
        </p:grpSpPr>
        <p:sp>
          <p:nvSpPr>
            <p:cNvPr id="12" name="Elipsa 11">
              <a:extLst>
                <a:ext uri="{FF2B5EF4-FFF2-40B4-BE49-F238E27FC236}">
                  <a16:creationId xmlns:a16="http://schemas.microsoft.com/office/drawing/2014/main" id="{451646BA-B521-C520-C80D-E4AA9E1BB5DC}"/>
                </a:ext>
              </a:extLst>
            </p:cNvPr>
            <p:cNvSpPr/>
            <p:nvPr/>
          </p:nvSpPr>
          <p:spPr>
            <a:xfrm>
              <a:off x="1876096" y="927539"/>
              <a:ext cx="5023946" cy="4277710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246"/>
            </a:p>
          </p:txBody>
        </p:sp>
        <p:sp>
          <p:nvSpPr>
            <p:cNvPr id="11" name="Elipsa 10">
              <a:extLst>
                <a:ext uri="{FF2B5EF4-FFF2-40B4-BE49-F238E27FC236}">
                  <a16:creationId xmlns:a16="http://schemas.microsoft.com/office/drawing/2014/main" id="{E6CA92B6-FBAD-D704-AE2F-599224FF838B}"/>
                </a:ext>
              </a:extLst>
            </p:cNvPr>
            <p:cNvSpPr/>
            <p:nvPr/>
          </p:nvSpPr>
          <p:spPr>
            <a:xfrm>
              <a:off x="0" y="980090"/>
              <a:ext cx="5023946" cy="4277710"/>
            </a:xfrm>
            <a:prstGeom prst="ellipse">
              <a:avLst/>
            </a:prstGeom>
            <a:solidFill>
              <a:srgbClr val="FFC000">
                <a:alpha val="3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l-SI" sz="1246"/>
            </a:p>
          </p:txBody>
        </p:sp>
        <p:pic>
          <p:nvPicPr>
            <p:cNvPr id="9" name="Slika 8">
              <a:extLst>
                <a:ext uri="{FF2B5EF4-FFF2-40B4-BE49-F238E27FC236}">
                  <a16:creationId xmlns:a16="http://schemas.microsoft.com/office/drawing/2014/main" id="{0A4933CF-FB7A-8646-356C-2635DE68CF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78474" y="2163274"/>
              <a:ext cx="2423426" cy="1647220"/>
            </a:xfrm>
            <a:prstGeom prst="rect">
              <a:avLst/>
            </a:prstGeom>
          </p:spPr>
        </p:pic>
        <p:sp>
          <p:nvSpPr>
            <p:cNvPr id="14" name="PoljeZBesedilom 13">
              <a:extLst>
                <a:ext uri="{FF2B5EF4-FFF2-40B4-BE49-F238E27FC236}">
                  <a16:creationId xmlns:a16="http://schemas.microsoft.com/office/drawing/2014/main" id="{85BFE996-6DFC-5948-7F8D-A19891CA62E5}"/>
                </a:ext>
              </a:extLst>
            </p:cNvPr>
            <p:cNvSpPr txBox="1"/>
            <p:nvPr/>
          </p:nvSpPr>
          <p:spPr>
            <a:xfrm>
              <a:off x="-1116202" y="2018420"/>
              <a:ext cx="2650714" cy="1176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/>
                <a:t>Temeljna</a:t>
              </a:r>
              <a:r>
                <a:rPr lang="en-US" sz="1600" dirty="0"/>
                <a:t> </a:t>
              </a:r>
              <a:r>
                <a:rPr lang="en-US" sz="1600" dirty="0" err="1"/>
                <a:t>znanja</a:t>
              </a:r>
              <a:r>
                <a:rPr lang="en-US" sz="1600" dirty="0"/>
                <a:t> RIN</a:t>
              </a:r>
              <a:endParaRPr lang="sl-SI" sz="1600" dirty="0"/>
            </a:p>
          </p:txBody>
        </p:sp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1DC872A8-7088-1FF9-E520-EFD9BDF52B9E}"/>
                </a:ext>
              </a:extLst>
            </p:cNvPr>
            <p:cNvSpPr txBox="1"/>
            <p:nvPr/>
          </p:nvSpPr>
          <p:spPr>
            <a:xfrm>
              <a:off x="5153364" y="1970322"/>
              <a:ext cx="3919786" cy="1672498"/>
            </a:xfrm>
            <a:prstGeom prst="rect">
              <a:avLst/>
            </a:prstGeom>
            <a:noFill/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1600" dirty="0" err="1"/>
                <a:t>Temeljna</a:t>
              </a:r>
              <a:r>
                <a:rPr lang="en-US" sz="1600" dirty="0"/>
                <a:t> </a:t>
              </a:r>
              <a:r>
                <a:rPr lang="en-US" sz="1600" dirty="0" err="1"/>
                <a:t>znanja</a:t>
              </a:r>
              <a:r>
                <a:rPr lang="en-US" sz="1600" dirty="0"/>
                <a:t> {KEMIJA; FIZIKA; MATEMATIKA; …}</a:t>
              </a:r>
              <a:endParaRPr lang="sl-SI" sz="1600" dirty="0"/>
            </a:p>
          </p:txBody>
        </p:sp>
      </p:grp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0FFB75BD-CE38-E10D-74BF-71DE56AC3B1A}"/>
              </a:ext>
            </a:extLst>
          </p:cNvPr>
          <p:cNvSpPr txBox="1"/>
          <p:nvPr/>
        </p:nvSpPr>
        <p:spPr>
          <a:xfrm>
            <a:off x="792362" y="4288378"/>
            <a:ext cx="2006465" cy="1690393"/>
          </a:xfrm>
          <a:prstGeom prst="rect">
            <a:avLst/>
          </a:prstGeom>
          <a:noFill/>
        </p:spPr>
        <p:txBody>
          <a:bodyPr wrap="square" lIns="63305" tIns="31652" rIns="63305" bIns="31652" rtlCol="0" anchor="t">
            <a:spAutoFit/>
          </a:bodyPr>
          <a:lstStyle/>
          <a:p>
            <a:pPr marL="197825" indent="-197825">
              <a:buFont typeface="Arial"/>
              <a:buChar char="•"/>
            </a:pPr>
            <a:r>
              <a:rPr lang="en-US" sz="1600" dirty="0" err="1"/>
              <a:t>Priprava</a:t>
            </a:r>
            <a:r>
              <a:rPr lang="en-US" sz="1600" dirty="0"/>
              <a:t> </a:t>
            </a:r>
            <a:r>
              <a:rPr lang="en-US" sz="1600" dirty="0" err="1"/>
              <a:t>gradiv</a:t>
            </a:r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pPr marL="197825" indent="-197825">
              <a:buFont typeface="Arial"/>
              <a:buChar char="•"/>
            </a:pPr>
            <a:r>
              <a:rPr lang="en-US" sz="1600" dirty="0" err="1"/>
              <a:t>Izvedba</a:t>
            </a:r>
            <a:r>
              <a:rPr lang="en-US" sz="1600" dirty="0"/>
              <a:t> v </a:t>
            </a:r>
            <a:r>
              <a:rPr lang="en-US" sz="1600" dirty="0" err="1"/>
              <a:t>razredu</a:t>
            </a:r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pPr marL="197825" indent="-197825">
              <a:buFont typeface="Arial"/>
              <a:buChar char="•"/>
            </a:pPr>
            <a:r>
              <a:rPr lang="en-US" sz="1600" b="1" dirty="0" err="1"/>
              <a:t>Spremljanje</a:t>
            </a:r>
            <a:r>
              <a:rPr lang="en-US" sz="1600" b="1" dirty="0"/>
              <a:t> </a:t>
            </a:r>
            <a:r>
              <a:rPr lang="en-US" sz="1600" b="1" dirty="0" err="1"/>
              <a:t>preko</a:t>
            </a:r>
            <a:r>
              <a:rPr lang="en-US" sz="1600" b="1" dirty="0"/>
              <a:t> </a:t>
            </a:r>
            <a:r>
              <a:rPr lang="en-US" sz="1600" b="1" dirty="0" err="1"/>
              <a:t>anket</a:t>
            </a:r>
            <a:endParaRPr lang="en-US" sz="1600" b="1" dirty="0">
              <a:ea typeface="Calibri" panose="020F0502020204030204"/>
              <a:cs typeface="Calibri" panose="020F0502020204030204"/>
            </a:endParaRPr>
          </a:p>
          <a:p>
            <a:pPr marL="197825" indent="-197825">
              <a:buFont typeface="Arial"/>
              <a:buChar char="•"/>
            </a:pPr>
            <a:r>
              <a:rPr lang="en-US" sz="1600" dirty="0" err="1"/>
              <a:t>Izmenjevanje</a:t>
            </a:r>
            <a:r>
              <a:rPr lang="en-US" sz="1600" dirty="0"/>
              <a:t> </a:t>
            </a:r>
            <a:r>
              <a:rPr lang="en-US" sz="1600" dirty="0" err="1"/>
              <a:t>izkušenj</a:t>
            </a:r>
            <a:endParaRPr lang="en-US" sz="1600" dirty="0">
              <a:ea typeface="Calibri" panose="020F0502020204030204"/>
              <a:cs typeface="Calibri" panose="020F0502020204030204"/>
            </a:endParaRPr>
          </a:p>
          <a:p>
            <a:endParaRPr lang="sl-SI" sz="969" dirty="0"/>
          </a:p>
        </p:txBody>
      </p:sp>
      <p:grpSp>
        <p:nvGrpSpPr>
          <p:cNvPr id="23" name="Skupina 22">
            <a:extLst>
              <a:ext uri="{FF2B5EF4-FFF2-40B4-BE49-F238E27FC236}">
                <a16:creationId xmlns:a16="http://schemas.microsoft.com/office/drawing/2014/main" id="{69710A70-36DD-C77C-7062-242DB9432CF2}"/>
              </a:ext>
            </a:extLst>
          </p:cNvPr>
          <p:cNvGrpSpPr/>
          <p:nvPr/>
        </p:nvGrpSpPr>
        <p:grpSpPr>
          <a:xfrm>
            <a:off x="9090193" y="2445882"/>
            <a:ext cx="1977295" cy="1022518"/>
            <a:chOff x="1600743" y="4705826"/>
            <a:chExt cx="3910642" cy="1476971"/>
          </a:xfrm>
        </p:grpSpPr>
        <p:sp>
          <p:nvSpPr>
            <p:cNvPr id="17" name="PoljeZBesedilom 16">
              <a:extLst>
                <a:ext uri="{FF2B5EF4-FFF2-40B4-BE49-F238E27FC236}">
                  <a16:creationId xmlns:a16="http://schemas.microsoft.com/office/drawing/2014/main" id="{952D6A10-FFDD-2C50-C549-2EDCE14F83CC}"/>
                </a:ext>
              </a:extLst>
            </p:cNvPr>
            <p:cNvSpPr txBox="1"/>
            <p:nvPr/>
          </p:nvSpPr>
          <p:spPr>
            <a:xfrm>
              <a:off x="1600743" y="4705826"/>
              <a:ext cx="3910642" cy="147697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63305" tIns="31652" rIns="63305" bIns="31652" rtlCol="0" anchor="t">
              <a:spAutoFit/>
            </a:bodyPr>
            <a:lstStyle/>
            <a:p>
              <a:r>
                <a:rPr lang="en-US" sz="1246" dirty="0"/>
                <a:t>VAS ZANIMA: </a:t>
              </a:r>
              <a:r>
                <a:rPr lang="en-US" sz="1246" dirty="0">
                  <a:hlinkClick r:id="rId3"/>
                </a:rPr>
                <a:t>napoj@404.si</a:t>
              </a:r>
              <a:r>
                <a:rPr lang="en-US" sz="1246" dirty="0"/>
                <a:t> </a:t>
              </a:r>
            </a:p>
            <a:p>
              <a:endParaRPr lang="en-US" sz="1246" dirty="0"/>
            </a:p>
            <a:p>
              <a:endParaRPr lang="en-US" sz="1246" dirty="0"/>
            </a:p>
            <a:p>
              <a:endParaRPr lang="en-US" sz="1246" dirty="0"/>
            </a:p>
            <a:p>
              <a:pPr algn="ctr"/>
              <a:r>
                <a:rPr lang="en-US" sz="1246" dirty="0"/>
                <a:t>VKLJUČITE SE SEDAJ!</a:t>
              </a:r>
              <a:endParaRPr lang="sl-SI" sz="1246" dirty="0">
                <a:ea typeface="Calibri" panose="020F0502020204030204"/>
                <a:cs typeface="Calibri" panose="020F0502020204030204"/>
              </a:endParaRPr>
            </a:p>
          </p:txBody>
        </p:sp>
        <p:pic>
          <p:nvPicPr>
            <p:cNvPr id="1030" name="Picture 6" descr="WE NEED YOU We've heard what the... - Music Venue Trust | Facebook">
              <a:extLst>
                <a:ext uri="{FF2B5EF4-FFF2-40B4-BE49-F238E27FC236}">
                  <a16:creationId xmlns:a16="http://schemas.microsoft.com/office/drawing/2014/main" id="{4424619B-2BDE-B33C-8312-506BAA1570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7024" y="5087166"/>
              <a:ext cx="1143674" cy="708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Slika 18">
            <a:extLst>
              <a:ext uri="{FF2B5EF4-FFF2-40B4-BE49-F238E27FC236}">
                <a16:creationId xmlns:a16="http://schemas.microsoft.com/office/drawing/2014/main" id="{5B80833D-DEE0-3FDE-2897-01A32753B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897" y="3618834"/>
            <a:ext cx="2090847" cy="811731"/>
          </a:xfrm>
          <a:prstGeom prst="rect">
            <a:avLst/>
          </a:prstGeom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id="{BBE9EA23-8B55-F033-489B-0CF05F0B7A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6149" y="4478362"/>
            <a:ext cx="2234134" cy="1083598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09246FA2-8C33-8587-CCAE-604BDA2BD4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7743" y="3375309"/>
            <a:ext cx="1650669" cy="1120269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5C3BF5D9-B30E-A550-313F-50DABFB5D3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12724" y="4908606"/>
            <a:ext cx="1869727" cy="1065786"/>
          </a:xfrm>
          <a:prstGeom prst="rect">
            <a:avLst/>
          </a:prstGeom>
        </p:spPr>
      </p:pic>
      <p:pic>
        <p:nvPicPr>
          <p:cNvPr id="26" name="Slika 25">
            <a:extLst>
              <a:ext uri="{FF2B5EF4-FFF2-40B4-BE49-F238E27FC236}">
                <a16:creationId xmlns:a16="http://schemas.microsoft.com/office/drawing/2014/main" id="{C889A0EF-81EC-20EE-DA23-92EFDB614E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4191" y="5518548"/>
            <a:ext cx="2027564" cy="901768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E2E55F70-093E-E903-3B26-41EB46A63E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8353" y="4521688"/>
            <a:ext cx="1869727" cy="943758"/>
          </a:xfrm>
          <a:prstGeom prst="rect">
            <a:avLst/>
          </a:prstGeom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id="{5492F39D-7B9F-BAB2-90BF-9759327149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88531" y="5365125"/>
            <a:ext cx="1601760" cy="1108293"/>
          </a:xfrm>
          <a:prstGeom prst="rect">
            <a:avLst/>
          </a:prstGeom>
        </p:spPr>
      </p:pic>
      <p:pic>
        <p:nvPicPr>
          <p:cNvPr id="30" name="Slika 29">
            <a:extLst>
              <a:ext uri="{FF2B5EF4-FFF2-40B4-BE49-F238E27FC236}">
                <a16:creationId xmlns:a16="http://schemas.microsoft.com/office/drawing/2014/main" id="{DBB71835-8241-2CDA-B307-F8BED8D2886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18080" y="3482394"/>
            <a:ext cx="2362545" cy="1418273"/>
          </a:xfrm>
          <a:prstGeom prst="rect">
            <a:avLst/>
          </a:prstGeom>
        </p:spPr>
      </p:pic>
      <p:sp>
        <p:nvSpPr>
          <p:cNvPr id="31" name="PoljeZBesedilom 30">
            <a:extLst>
              <a:ext uri="{FF2B5EF4-FFF2-40B4-BE49-F238E27FC236}">
                <a16:creationId xmlns:a16="http://schemas.microsoft.com/office/drawing/2014/main" id="{6713E290-A73E-090D-F587-18E8734DBACA}"/>
              </a:ext>
            </a:extLst>
          </p:cNvPr>
          <p:cNvSpPr txBox="1"/>
          <p:nvPr/>
        </p:nvSpPr>
        <p:spPr>
          <a:xfrm>
            <a:off x="397398" y="2144961"/>
            <a:ext cx="3677474" cy="132343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Vse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to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smo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že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ustvarili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endParaRPr lang="sl-SI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23572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D2D52-9007-97DB-D84C-0F930FC9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4" name="Chart" descr="Oceni svoj odnos do računalniških tem (n = 19)">
            <a:extLst>
              <a:ext uri="{FF2B5EF4-FFF2-40B4-BE49-F238E27FC236}">
                <a16:creationId xmlns:a16="http://schemas.microsoft.com/office/drawing/2014/main" id="{1097E140-8E8F-74AF-FB67-0F279E6EE0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32" r="8067"/>
          <a:stretch/>
        </p:blipFill>
        <p:spPr>
          <a:xfrm>
            <a:off x="533032" y="1552575"/>
            <a:ext cx="5715001" cy="2857500"/>
          </a:xfrm>
          <a:prstGeom prst="rect">
            <a:avLst/>
          </a:prstGeom>
        </p:spPr>
      </p:pic>
      <p:pic>
        <p:nvPicPr>
          <p:cNvPr id="5" name="Chart" descr="Oceni svoj odnos do računalniških tem po aktivnosti  (n = 18)">
            <a:extLst>
              <a:ext uri="{FF2B5EF4-FFF2-40B4-BE49-F238E27FC236}">
                <a16:creationId xmlns:a16="http://schemas.microsoft.com/office/drawing/2014/main" id="{74C5D1EE-67A9-61D6-34F9-A86219DBAD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94" r="6606"/>
          <a:stretch/>
        </p:blipFill>
        <p:spPr>
          <a:xfrm>
            <a:off x="5259265" y="3429000"/>
            <a:ext cx="5943600" cy="2857500"/>
          </a:xfrm>
          <a:prstGeom prst="rect">
            <a:avLst/>
          </a:prstGeom>
        </p:spPr>
      </p:pic>
      <p:pic>
        <p:nvPicPr>
          <p:cNvPr id="6" name="Slika 19">
            <a:extLst>
              <a:ext uri="{FF2B5EF4-FFF2-40B4-BE49-F238E27FC236}">
                <a16:creationId xmlns:a16="http://schemas.microsoft.com/office/drawing/2014/main" id="{0210583E-976C-50A2-3314-4E495467DF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848"/>
          <a:stretch/>
        </p:blipFill>
        <p:spPr>
          <a:xfrm>
            <a:off x="10483727" y="242394"/>
            <a:ext cx="1438276" cy="15449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02DC5-3799-3D86-8410-F790BB666D94}"/>
              </a:ext>
            </a:extLst>
          </p:cNvPr>
          <p:cNvSpPr txBox="1"/>
          <p:nvPr/>
        </p:nvSpPr>
        <p:spPr>
          <a:xfrm>
            <a:off x="7993308" y="2000250"/>
            <a:ext cx="2323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boljše</a:t>
            </a:r>
            <a:r>
              <a:rPr lang="en-US" dirty="0"/>
              <a:t> </a:t>
            </a:r>
          </a:p>
          <a:p>
            <a:r>
              <a:rPr lang="en-US" dirty="0"/>
              <a:t>- </a:t>
            </a:r>
            <a:r>
              <a:rPr lang="en-US" dirty="0" err="1"/>
              <a:t>programiranje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5091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9980EF1B-00C6-9152-FF92-25700C0BE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odnosa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5" name="Chart" descr="Kako so se spremenil tvoj odnos sedaj, ko ste končali aktivnost (n = 18)">
            <a:extLst>
              <a:ext uri="{FF2B5EF4-FFF2-40B4-BE49-F238E27FC236}">
                <a16:creationId xmlns:a16="http://schemas.microsoft.com/office/drawing/2014/main" id="{0A170EE9-A00D-5A6F-A0E8-A40102835B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5" r="4914"/>
          <a:stretch/>
        </p:blipFill>
        <p:spPr>
          <a:xfrm>
            <a:off x="3106615" y="2000250"/>
            <a:ext cx="5978770" cy="2857500"/>
          </a:xfrm>
          <a:prstGeom prst="rect">
            <a:avLst/>
          </a:prstGeom>
        </p:spPr>
      </p:pic>
      <p:pic>
        <p:nvPicPr>
          <p:cNvPr id="6" name="Slika 19">
            <a:extLst>
              <a:ext uri="{FF2B5EF4-FFF2-40B4-BE49-F238E27FC236}">
                <a16:creationId xmlns:a16="http://schemas.microsoft.com/office/drawing/2014/main" id="{9BC5184C-782F-C424-2BE7-7503E7A9FA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848"/>
          <a:stretch/>
        </p:blipFill>
        <p:spPr>
          <a:xfrm>
            <a:off x="10483727" y="242394"/>
            <a:ext cx="1438276" cy="15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79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D5A9C-D06E-544C-4A18-BEEEF481E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drugega</a:t>
            </a:r>
            <a:r>
              <a:rPr lang="en-US" dirty="0"/>
              <a:t> </a:t>
            </a:r>
            <a:r>
              <a:rPr lang="en-US" dirty="0" err="1"/>
              <a:t>predmeta</a:t>
            </a:r>
            <a:r>
              <a:rPr lang="en-US" dirty="0"/>
              <a:t> (</a:t>
            </a:r>
            <a:r>
              <a:rPr lang="en-US" dirty="0" err="1"/>
              <a:t>umetnost</a:t>
            </a:r>
            <a:r>
              <a:rPr lang="en-US" dirty="0"/>
              <a:t>?)</a:t>
            </a:r>
          </a:p>
        </p:txBody>
      </p:sp>
      <p:pic>
        <p:nvPicPr>
          <p:cNvPr id="4" name="Chart" descr="Oceni svoj odnos do predmeta, kjer boste uporabili računalništvo (kemija, fizika ...) (n = 19)">
            <a:extLst>
              <a:ext uri="{FF2B5EF4-FFF2-40B4-BE49-F238E27FC236}">
                <a16:creationId xmlns:a16="http://schemas.microsoft.com/office/drawing/2014/main" id="{3D5A218D-870E-0183-D8EF-CD49BB3888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02" r="5837"/>
          <a:stretch/>
        </p:blipFill>
        <p:spPr>
          <a:xfrm>
            <a:off x="529737" y="1524000"/>
            <a:ext cx="6131170" cy="2857500"/>
          </a:xfrm>
          <a:prstGeom prst="rect">
            <a:avLst/>
          </a:prstGeom>
        </p:spPr>
      </p:pic>
      <p:pic>
        <p:nvPicPr>
          <p:cNvPr id="5" name="Chart" descr="Oceni svoj odnos do predmeta, kjer boste uporabili računalništvo (kemija, fizika ...) (n = 18)">
            <a:extLst>
              <a:ext uri="{FF2B5EF4-FFF2-40B4-BE49-F238E27FC236}">
                <a16:creationId xmlns:a16="http://schemas.microsoft.com/office/drawing/2014/main" id="{B0C1A03E-9316-E4A2-E827-91B944CE94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93" r="6760"/>
          <a:stretch/>
        </p:blipFill>
        <p:spPr>
          <a:xfrm>
            <a:off x="5421923" y="3429000"/>
            <a:ext cx="5931877" cy="2857500"/>
          </a:xfrm>
          <a:prstGeom prst="rect">
            <a:avLst/>
          </a:prstGeom>
        </p:spPr>
      </p:pic>
      <p:pic>
        <p:nvPicPr>
          <p:cNvPr id="6" name="Slika 19">
            <a:extLst>
              <a:ext uri="{FF2B5EF4-FFF2-40B4-BE49-F238E27FC236}">
                <a16:creationId xmlns:a16="http://schemas.microsoft.com/office/drawing/2014/main" id="{CC7CA473-FDC9-C5D9-73F6-8BB86F0060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848"/>
          <a:stretch/>
        </p:blipFill>
        <p:spPr>
          <a:xfrm>
            <a:off x="10483727" y="242394"/>
            <a:ext cx="1438276" cy="15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930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91E61-8883-381B-E487-406C2709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Neka</a:t>
            </a:r>
            <a:r>
              <a:rPr lang="en-US" dirty="0"/>
              <a:t> </a:t>
            </a:r>
            <a:r>
              <a:rPr lang="en-US" dirty="0" err="1"/>
              <a:t>izjav</a:t>
            </a:r>
            <a:r>
              <a:rPr lang="en-US" dirty="0"/>
              <a:t> in </a:t>
            </a:r>
            <a:r>
              <a:rPr lang="en-US" dirty="0" err="1"/>
              <a:t>želje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0F153-83CA-24E1-66D7-482C1FC4F9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9185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/>
              <a:t>predmeti</a:t>
            </a:r>
            <a:r>
              <a:rPr lang="en-US" dirty="0"/>
              <a:t> so mi </a:t>
            </a:r>
            <a:r>
              <a:rPr lang="en-US" dirty="0" err="1"/>
              <a:t>naceloma</a:t>
            </a:r>
            <a:r>
              <a:rPr lang="en-US" dirty="0"/>
              <a:t> </a:t>
            </a:r>
            <a:r>
              <a:rPr lang="en-US" dirty="0" err="1"/>
              <a:t>zanimivo</a:t>
            </a:r>
            <a:r>
              <a:rPr lang="en-US" dirty="0"/>
              <a:t> </a:t>
            </a:r>
            <a:r>
              <a:rPr lang="en-US" dirty="0" err="1"/>
              <a:t>vendar</a:t>
            </a:r>
            <a:r>
              <a:rPr lang="en-US" dirty="0"/>
              <a:t> je </a:t>
            </a:r>
            <a:r>
              <a:rPr lang="en-US" dirty="0" err="1"/>
              <a:t>odvisno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od </a:t>
            </a:r>
            <a:r>
              <a:rPr lang="en-US" dirty="0" err="1"/>
              <a:t>posameznika</a:t>
            </a:r>
            <a:r>
              <a:rPr lang="en-US" dirty="0"/>
              <a:t> </a:t>
            </a:r>
            <a:r>
              <a:rPr lang="en-US" dirty="0" err="1"/>
              <a:t>kako</a:t>
            </a:r>
            <a:r>
              <a:rPr lang="en-US" dirty="0"/>
              <a:t> </a:t>
            </a:r>
            <a:r>
              <a:rPr lang="en-US" dirty="0" err="1"/>
              <a:t>predmet</a:t>
            </a:r>
            <a:r>
              <a:rPr lang="en-US" dirty="0"/>
              <a:t> </a:t>
            </a:r>
            <a:r>
              <a:rPr lang="en-US" dirty="0" err="1"/>
              <a:t>poučuje</a:t>
            </a:r>
            <a:endParaRPr lang="en-US" dirty="0"/>
          </a:p>
          <a:p>
            <a:r>
              <a:rPr lang="en-US" dirty="0" err="1"/>
              <a:t>vredu</a:t>
            </a:r>
            <a:r>
              <a:rPr lang="en-US" dirty="0"/>
              <a:t> je in </a:t>
            </a:r>
            <a:r>
              <a:rPr lang="en-US" dirty="0" err="1"/>
              <a:t>zanimivo</a:t>
            </a:r>
            <a:endParaRPr lang="en-US" dirty="0"/>
          </a:p>
          <a:p>
            <a:r>
              <a:rPr lang="en-US" dirty="0" err="1"/>
              <a:t>ugotovil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, da me </a:t>
            </a:r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veseli</a:t>
            </a:r>
            <a:r>
              <a:rPr lang="en-US" dirty="0"/>
              <a:t> </a:t>
            </a:r>
            <a:r>
              <a:rPr lang="en-US" dirty="0" err="1"/>
              <a:t>vizualno</a:t>
            </a:r>
            <a:r>
              <a:rPr lang="en-US" dirty="0"/>
              <a:t> </a:t>
            </a:r>
            <a:r>
              <a:rPr lang="en-US" dirty="0" err="1"/>
              <a:t>delo</a:t>
            </a:r>
            <a:r>
              <a:rPr lang="en-US" dirty="0"/>
              <a:t>.</a:t>
            </a:r>
          </a:p>
          <a:p>
            <a:r>
              <a:rPr lang="en-US" dirty="0"/>
              <a:t>je </a:t>
            </a: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zanimivo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</a:t>
            </a:r>
            <a:r>
              <a:rPr lang="en-US" dirty="0" err="1"/>
              <a:t>navadna</a:t>
            </a:r>
            <a:r>
              <a:rPr lang="en-US" dirty="0"/>
              <a:t> </a:t>
            </a:r>
            <a:r>
              <a:rPr lang="en-US" dirty="0" err="1"/>
              <a:t>ura</a:t>
            </a:r>
            <a:r>
              <a:rPr lang="en-US" dirty="0"/>
              <a:t> </a:t>
            </a:r>
            <a:r>
              <a:rPr lang="en-US" dirty="0" err="1"/>
              <a:t>pouka</a:t>
            </a:r>
            <a:r>
              <a:rPr lang="en-US" dirty="0"/>
              <a:t> </a:t>
            </a:r>
            <a:r>
              <a:rPr lang="en-US" dirty="0" err="1"/>
              <a:t>ker</a:t>
            </a:r>
            <a:r>
              <a:rPr lang="en-US" dirty="0"/>
              <a:t> je le ta </a:t>
            </a:r>
            <a:r>
              <a:rPr lang="en-US" dirty="0" err="1"/>
              <a:t>lahko</a:t>
            </a:r>
            <a:r>
              <a:rPr lang="en-US" dirty="0"/>
              <a:t> </a:t>
            </a: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monotona</a:t>
            </a:r>
            <a:r>
              <a:rPr lang="en-US" dirty="0"/>
              <a:t>.</a:t>
            </a:r>
          </a:p>
          <a:p>
            <a:r>
              <a:rPr lang="en-US" dirty="0" err="1"/>
              <a:t>menim</a:t>
            </a:r>
            <a:r>
              <a:rPr lang="en-US" dirty="0"/>
              <a:t>, da so mint </a:t>
            </a:r>
            <a:r>
              <a:rPr lang="en-US" dirty="0" err="1"/>
              <a:t>predmeti</a:t>
            </a:r>
            <a:r>
              <a:rPr lang="en-US" dirty="0"/>
              <a:t> </a:t>
            </a:r>
            <a:r>
              <a:rPr lang="en-US" dirty="0" err="1"/>
              <a:t>ključnega</a:t>
            </a:r>
            <a:r>
              <a:rPr lang="en-US" dirty="0"/>
              <a:t> </a:t>
            </a:r>
            <a:r>
              <a:rPr lang="en-US" dirty="0" err="1"/>
              <a:t>pomena</a:t>
            </a:r>
            <a:r>
              <a:rPr lang="en-US" dirty="0"/>
              <a:t> za </a:t>
            </a:r>
            <a:r>
              <a:rPr lang="en-US" dirty="0" err="1"/>
              <a:t>razvoj</a:t>
            </a:r>
            <a:r>
              <a:rPr lang="en-US" dirty="0"/>
              <a:t> in </a:t>
            </a:r>
            <a:r>
              <a:rPr lang="en-US" dirty="0" err="1"/>
              <a:t>napredek</a:t>
            </a:r>
            <a:r>
              <a:rPr lang="en-US" dirty="0"/>
              <a:t> </a:t>
            </a:r>
            <a:r>
              <a:rPr lang="en-US" dirty="0" err="1"/>
              <a:t>našega</a:t>
            </a:r>
            <a:r>
              <a:rPr lang="en-US" dirty="0"/>
              <a:t> </a:t>
            </a:r>
            <a:r>
              <a:rPr lang="en-US" dirty="0" err="1"/>
              <a:t>sveta</a:t>
            </a:r>
            <a:r>
              <a:rPr lang="en-US" dirty="0"/>
              <a:t>, </a:t>
            </a:r>
            <a:r>
              <a:rPr lang="en-US" dirty="0" err="1"/>
              <a:t>zato</a:t>
            </a:r>
            <a:r>
              <a:rPr lang="en-US" dirty="0"/>
              <a:t> bi se </a:t>
            </a:r>
            <a:r>
              <a:rPr lang="en-US" dirty="0" err="1"/>
              <a:t>morali</a:t>
            </a:r>
            <a:r>
              <a:rPr lang="en-US" dirty="0"/>
              <a:t> </a:t>
            </a:r>
            <a:r>
              <a:rPr lang="en-US" dirty="0" err="1"/>
              <a:t>izvajat</a:t>
            </a:r>
            <a:r>
              <a:rPr lang="en-US" dirty="0"/>
              <a:t> </a:t>
            </a:r>
            <a:r>
              <a:rPr lang="en-US" dirty="0" err="1"/>
              <a:t>večkrat</a:t>
            </a:r>
            <a:r>
              <a:rPr lang="en-US" dirty="0"/>
              <a:t>!</a:t>
            </a:r>
          </a:p>
          <a:p>
            <a:r>
              <a:rPr lang="en-US" dirty="0" err="1"/>
              <a:t>ni</a:t>
            </a:r>
            <a:r>
              <a:rPr lang="en-US" dirty="0"/>
              <a:t> se </a:t>
            </a:r>
            <a:r>
              <a:rPr lang="en-US" dirty="0" err="1"/>
              <a:t>spremenilo</a:t>
            </a:r>
            <a:r>
              <a:rPr lang="en-US" dirty="0"/>
              <a:t>. </a:t>
            </a:r>
            <a:r>
              <a:rPr lang="en-US" dirty="0" err="1"/>
              <a:t>nekaj</a:t>
            </a:r>
            <a:r>
              <a:rPr lang="en-US" dirty="0"/>
              <a:t> </a:t>
            </a:r>
            <a:r>
              <a:rPr lang="en-US" dirty="0" err="1"/>
              <a:t>srednjega</a:t>
            </a:r>
            <a:r>
              <a:rPr lang="en-US" dirty="0"/>
              <a:t>, </a:t>
            </a:r>
            <a:r>
              <a:rPr lang="en-US" dirty="0" err="1"/>
              <a:t>včasih</a:t>
            </a:r>
            <a:r>
              <a:rPr lang="en-US" dirty="0"/>
              <a:t> </a:t>
            </a:r>
            <a:r>
              <a:rPr lang="en-US" dirty="0" err="1"/>
              <a:t>zanimivo</a:t>
            </a:r>
            <a:r>
              <a:rPr lang="en-US" dirty="0"/>
              <a:t>.</a:t>
            </a:r>
          </a:p>
          <a:p>
            <a:r>
              <a:rPr lang="en-US" dirty="0"/>
              <a:t>se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spremenilo</a:t>
            </a:r>
            <a:r>
              <a:rPr lang="en-US" dirty="0"/>
              <a:t>.</a:t>
            </a:r>
          </a:p>
          <a:p>
            <a:r>
              <a:rPr lang="en-US" dirty="0" err="1"/>
              <a:t>trenutno</a:t>
            </a:r>
            <a:r>
              <a:rPr lang="en-US" dirty="0"/>
              <a:t> </a:t>
            </a:r>
            <a:r>
              <a:rPr lang="en-US" dirty="0" err="1"/>
              <a:t>še</a:t>
            </a:r>
            <a:r>
              <a:rPr lang="en-US" dirty="0"/>
              <a:t> </a:t>
            </a:r>
            <a:r>
              <a:rPr lang="en-US" dirty="0" err="1"/>
              <a:t>nisem</a:t>
            </a:r>
            <a:r>
              <a:rPr lang="en-US" dirty="0"/>
              <a:t> </a:t>
            </a:r>
            <a:r>
              <a:rPr lang="en-US" dirty="0" err="1"/>
              <a:t>čisto</a:t>
            </a:r>
            <a:r>
              <a:rPr lang="en-US" dirty="0"/>
              <a:t> </a:t>
            </a:r>
            <a:r>
              <a:rPr lang="en-US" dirty="0" err="1"/>
              <a:t>prepričan</a:t>
            </a:r>
            <a:r>
              <a:rPr lang="en-US" dirty="0"/>
              <a:t> </a:t>
            </a:r>
            <a:r>
              <a:rPr lang="en-US" dirty="0" err="1"/>
              <a:t>kaj</a:t>
            </a:r>
            <a:r>
              <a:rPr lang="en-US" dirty="0"/>
              <a:t> </a:t>
            </a:r>
            <a:r>
              <a:rPr lang="en-US" dirty="0" err="1"/>
              <a:t>bom</a:t>
            </a:r>
            <a:r>
              <a:rPr lang="en-US" dirty="0"/>
              <a:t> </a:t>
            </a:r>
            <a:r>
              <a:rPr lang="en-US" dirty="0" err="1"/>
              <a:t>delal</a:t>
            </a:r>
            <a:r>
              <a:rPr lang="en-US" dirty="0"/>
              <a:t> v </a:t>
            </a:r>
            <a:r>
              <a:rPr lang="en-US" dirty="0" err="1"/>
              <a:t>naprej</a:t>
            </a:r>
            <a:r>
              <a:rPr lang="en-US" dirty="0"/>
              <a:t>.</a:t>
            </a:r>
          </a:p>
          <a:p>
            <a:r>
              <a:rPr lang="en-US" dirty="0" err="1"/>
              <a:t>ostalo</a:t>
            </a:r>
            <a:r>
              <a:rPr lang="en-US" dirty="0"/>
              <a:t> je </a:t>
            </a:r>
            <a:r>
              <a:rPr lang="en-US" dirty="0" err="1"/>
              <a:t>isto</a:t>
            </a:r>
            <a:endParaRPr lang="en-US" dirty="0"/>
          </a:p>
        </p:txBody>
      </p:sp>
      <p:pic>
        <p:nvPicPr>
          <p:cNvPr id="4" name="Slika 19">
            <a:extLst>
              <a:ext uri="{FF2B5EF4-FFF2-40B4-BE49-F238E27FC236}">
                <a16:creationId xmlns:a16="http://schemas.microsoft.com/office/drawing/2014/main" id="{72C4E278-83BB-0705-6984-782DE772F1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848"/>
          <a:stretch/>
        </p:blipFill>
        <p:spPr>
          <a:xfrm>
            <a:off x="10483727" y="242394"/>
            <a:ext cx="1438276" cy="15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93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" descr="Bi rad(a), da se tak pristop k snovi, ki ga boste izvedli (prepletanje &quot;druge&quot; snovi in računalništva) še večkrat izvaja (n = 19)">
            <a:extLst>
              <a:ext uri="{FF2B5EF4-FFF2-40B4-BE49-F238E27FC236}">
                <a16:creationId xmlns:a16="http://schemas.microsoft.com/office/drawing/2014/main" id="{AE458DBE-AF1B-FA8C-999F-79EF11FBEA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27" r="3327"/>
          <a:stretch/>
        </p:blipFill>
        <p:spPr>
          <a:xfrm>
            <a:off x="2677625" y="2424112"/>
            <a:ext cx="6964257" cy="3305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E868D0-6F7A-F146-41D9-F8F05D07D5A3}"/>
              </a:ext>
            </a:extLst>
          </p:cNvPr>
          <p:cNvSpPr txBox="1"/>
          <p:nvPr/>
        </p:nvSpPr>
        <p:spPr>
          <a:xfrm>
            <a:off x="2868507" y="100965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ctr" fontAlgn="base"/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Bi rad(a), da se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tak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pristop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k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snovi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, ki </a:t>
            </a:r>
            <a:r>
              <a:rPr lang="en-GB" sz="1600" b="1" i="0" u="none" strike="noStrike" dirty="0" err="1">
                <a:solidFill>
                  <a:srgbClr val="000000"/>
                </a:solidFill>
                <a:latin typeface="Calibri"/>
              </a:rPr>
              <a:t>ste</a:t>
            </a:r>
            <a:r>
              <a:rPr lang="en-GB" sz="1600" b="1" i="0" u="none" strike="noStrike" dirty="0">
                <a:solidFill>
                  <a:srgbClr val="000000"/>
                </a:solidFill>
                <a:latin typeface="Calibri"/>
              </a:rPr>
              <a:t> ga </a:t>
            </a:r>
            <a:r>
              <a:rPr lang="en-GB" sz="1600" b="1" i="0" u="none" strike="noStrike" dirty="0" err="1">
                <a:solidFill>
                  <a:srgbClr val="000000"/>
                </a:solidFill>
                <a:latin typeface="Calibri"/>
              </a:rPr>
              <a:t>izvedli</a:t>
            </a:r>
            <a:r>
              <a:rPr lang="en-GB" sz="1600" b="1" i="0" u="none" strike="noStrike" dirty="0">
                <a:solidFill>
                  <a:srgbClr val="000000"/>
                </a:solidFill>
                <a:latin typeface="Calibri"/>
              </a:rPr>
              <a:t> (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prepletanje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"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druge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"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snovi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in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računalništva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)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še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večkrat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izvaja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(n = 19)</a:t>
            </a:r>
          </a:p>
        </p:txBody>
      </p:sp>
      <p:pic>
        <p:nvPicPr>
          <p:cNvPr id="6" name="Slika 19">
            <a:extLst>
              <a:ext uri="{FF2B5EF4-FFF2-40B4-BE49-F238E27FC236}">
                <a16:creationId xmlns:a16="http://schemas.microsoft.com/office/drawing/2014/main" id="{7AF7B392-F771-5513-59D2-408EB01995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848"/>
          <a:stretch/>
        </p:blipFill>
        <p:spPr>
          <a:xfrm>
            <a:off x="10483727" y="242394"/>
            <a:ext cx="1438276" cy="1544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4754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7FABE9D-1C72-4052-4EDA-D2912664F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Kemijski kalkulator</a:t>
            </a:r>
          </a:p>
        </p:txBody>
      </p:sp>
      <p:pic>
        <p:nvPicPr>
          <p:cNvPr id="6" name="Slika 28">
            <a:extLst>
              <a:ext uri="{FF2B5EF4-FFF2-40B4-BE49-F238E27FC236}">
                <a16:creationId xmlns:a16="http://schemas.microsoft.com/office/drawing/2014/main" id="{AA896C82-3164-697F-B707-E94C81799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257" y="1845426"/>
            <a:ext cx="6426432" cy="44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143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front of a whiteboard&#10;&#10;Description automatically generated">
            <a:extLst>
              <a:ext uri="{FF2B5EF4-FFF2-40B4-BE49-F238E27FC236}">
                <a16:creationId xmlns:a16="http://schemas.microsoft.com/office/drawing/2014/main" id="{9BA4015F-06F9-BD9C-8F9C-30CCC0B49E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60" r="-1" b="-1"/>
          <a:stretch/>
        </p:blipFill>
        <p:spPr>
          <a:xfrm>
            <a:off x="643467" y="892740"/>
            <a:ext cx="5291666" cy="5072519"/>
          </a:xfrm>
          <a:prstGeom prst="rect">
            <a:avLst/>
          </a:prstGeom>
        </p:spPr>
      </p:pic>
      <p:pic>
        <p:nvPicPr>
          <p:cNvPr id="5" name="Picture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E65D6165-7FF9-02D4-9FF0-8A25B9063E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5221" b="3"/>
          <a:stretch/>
        </p:blipFill>
        <p:spPr>
          <a:xfrm>
            <a:off x="6035657" y="892740"/>
            <a:ext cx="5512875" cy="5072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1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3B14D-675D-9163-BF46-B3926D8C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Vzorec</a:t>
            </a:r>
            <a:r>
              <a:rPr lang="en-US" dirty="0"/>
              <a:t>, </a:t>
            </a:r>
            <a:r>
              <a:rPr lang="en-US" dirty="0" err="1"/>
              <a:t>dijaki</a:t>
            </a:r>
            <a:r>
              <a:rPr lang="en-US" dirty="0"/>
              <a:t> 2. </a:t>
            </a:r>
            <a:r>
              <a:rPr lang="en-US" dirty="0" err="1"/>
              <a:t>letnik</a:t>
            </a:r>
            <a:r>
              <a:rPr lang="en-US" dirty="0"/>
              <a:t>, </a:t>
            </a:r>
            <a:r>
              <a:rPr lang="en-US" dirty="0" err="1"/>
              <a:t>gimnazija</a:t>
            </a:r>
            <a:endParaRPr lang="en-US" dirty="0"/>
          </a:p>
        </p:txBody>
      </p:sp>
      <p:pic>
        <p:nvPicPr>
          <p:cNvPr id="4" name="Chart" descr="Spol: (n = 26)">
            <a:extLst>
              <a:ext uri="{FF2B5EF4-FFF2-40B4-BE49-F238E27FC236}">
                <a16:creationId xmlns:a16="http://schemas.microsoft.com/office/drawing/2014/main" id="{94089EFB-5401-58A7-C908-370037E094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r="13125"/>
          <a:stretch/>
        </p:blipFill>
        <p:spPr>
          <a:xfrm>
            <a:off x="2205379" y="1766888"/>
            <a:ext cx="6900522" cy="3903326"/>
          </a:xfrm>
          <a:prstGeom prst="rect">
            <a:avLst/>
          </a:prstGeom>
        </p:spPr>
      </p:pic>
      <p:pic>
        <p:nvPicPr>
          <p:cNvPr id="5" name="Slika 28">
            <a:extLst>
              <a:ext uri="{FF2B5EF4-FFF2-40B4-BE49-F238E27FC236}">
                <a16:creationId xmlns:a16="http://schemas.microsoft.com/office/drawing/2014/main" id="{E86A444E-22B6-341C-983D-4A194C193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757" y="288925"/>
            <a:ext cx="1601843" cy="110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865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D2D52-9007-97DB-D84C-0F930FC96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3" name="Slika 28">
            <a:extLst>
              <a:ext uri="{FF2B5EF4-FFF2-40B4-BE49-F238E27FC236}">
                <a16:creationId xmlns:a16="http://schemas.microsoft.com/office/drawing/2014/main" id="{B737E164-D114-E9B2-590F-645D82F36C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578" y="464491"/>
            <a:ext cx="1627190" cy="1126829"/>
          </a:xfrm>
          <a:prstGeom prst="rect">
            <a:avLst/>
          </a:prstGeom>
        </p:spPr>
      </p:pic>
      <p:pic>
        <p:nvPicPr>
          <p:cNvPr id="9" name="Chart" descr="Oceni svoj odnos do računalniških tem (n = 24)">
            <a:extLst>
              <a:ext uri="{FF2B5EF4-FFF2-40B4-BE49-F238E27FC236}">
                <a16:creationId xmlns:a16="http://schemas.microsoft.com/office/drawing/2014/main" id="{F0ED8CBF-223E-8083-0AA3-9ADE54B6D2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0" r="7067"/>
          <a:stretch/>
        </p:blipFill>
        <p:spPr>
          <a:xfrm>
            <a:off x="234461" y="1282055"/>
            <a:ext cx="5861539" cy="2857500"/>
          </a:xfrm>
          <a:prstGeom prst="rect">
            <a:avLst/>
          </a:prstGeom>
        </p:spPr>
      </p:pic>
      <p:pic>
        <p:nvPicPr>
          <p:cNvPr id="10" name="Chart" descr="Oceni svoj odnos do računalniških tem po aktivnosti  (n = 7)">
            <a:extLst>
              <a:ext uri="{FF2B5EF4-FFF2-40B4-BE49-F238E27FC236}">
                <a16:creationId xmlns:a16="http://schemas.microsoft.com/office/drawing/2014/main" id="{3BB8E407-3C3F-E6DC-4934-33EC2660AE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33" r="9682"/>
          <a:stretch/>
        </p:blipFill>
        <p:spPr>
          <a:xfrm>
            <a:off x="6096000" y="3536009"/>
            <a:ext cx="559190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002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9980EF1B-00C6-9152-FF92-25700C0BE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odnosa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2" name="Slika 28">
            <a:extLst>
              <a:ext uri="{FF2B5EF4-FFF2-40B4-BE49-F238E27FC236}">
                <a16:creationId xmlns:a16="http://schemas.microsoft.com/office/drawing/2014/main" id="{F74F14E2-138A-7899-AB75-554D35855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978" y="155226"/>
            <a:ext cx="1627190" cy="1126829"/>
          </a:xfrm>
          <a:prstGeom prst="rect">
            <a:avLst/>
          </a:prstGeom>
        </p:spPr>
      </p:pic>
      <p:pic>
        <p:nvPicPr>
          <p:cNvPr id="3" name="Chart" descr="Kako so se spremenil tvoj odnos sedaj, ko ste končali aktivnost (n = 7)">
            <a:extLst>
              <a:ext uri="{FF2B5EF4-FFF2-40B4-BE49-F238E27FC236}">
                <a16:creationId xmlns:a16="http://schemas.microsoft.com/office/drawing/2014/main" id="{A3628B44-9195-426F-A2BA-9811413221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48" r="6298"/>
          <a:stretch/>
        </p:blipFill>
        <p:spPr>
          <a:xfrm>
            <a:off x="2051537" y="2178049"/>
            <a:ext cx="8140241" cy="380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734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20">
            <a:extLst>
              <a:ext uri="{FF2B5EF4-FFF2-40B4-BE49-F238E27FC236}">
                <a16:creationId xmlns:a16="http://schemas.microsoft.com/office/drawing/2014/main" id="{2393C7AF-1DBF-F029-713A-0750A3BF12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4510" y="643466"/>
            <a:ext cx="8222980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5849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B9372B-AC12-FA5E-536D-C6FBB54EA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Odnos do kemije</a:t>
            </a:r>
          </a:p>
        </p:txBody>
      </p:sp>
      <p:pic>
        <p:nvPicPr>
          <p:cNvPr id="5" name="Chart" descr="Oceni svoj odnos do predmeta, kjer boste uporabili računalništvo (kemija, fizika ...) (n = 7)">
            <a:extLst>
              <a:ext uri="{FF2B5EF4-FFF2-40B4-BE49-F238E27FC236}">
                <a16:creationId xmlns:a16="http://schemas.microsoft.com/office/drawing/2014/main" id="{6703E93E-BF3D-2001-9ABF-87C2998183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09" r="5222"/>
          <a:stretch/>
        </p:blipFill>
        <p:spPr>
          <a:xfrm>
            <a:off x="181234" y="2981670"/>
            <a:ext cx="5828261" cy="2705985"/>
          </a:xfrm>
          <a:prstGeom prst="rect">
            <a:avLst/>
          </a:prstGeom>
        </p:spPr>
      </p:pic>
      <p:pic>
        <p:nvPicPr>
          <p:cNvPr id="4" name="Chart" descr="Oceni svoj odnos do predmeta, kjer boste uporabili računalništvo (kemija, fizika ...) (n = 24)">
            <a:extLst>
              <a:ext uri="{FF2B5EF4-FFF2-40B4-BE49-F238E27FC236}">
                <a16:creationId xmlns:a16="http://schemas.microsoft.com/office/drawing/2014/main" id="{171229D6-A3F5-0514-8041-F1C1B18D4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010" r="6298"/>
          <a:stretch/>
        </p:blipFill>
        <p:spPr>
          <a:xfrm>
            <a:off x="6182505" y="2928085"/>
            <a:ext cx="5828261" cy="2813156"/>
          </a:xfrm>
          <a:prstGeom prst="rect">
            <a:avLst/>
          </a:prstGeom>
        </p:spPr>
      </p:pic>
      <p:pic>
        <p:nvPicPr>
          <p:cNvPr id="6" name="Slika 28">
            <a:extLst>
              <a:ext uri="{FF2B5EF4-FFF2-40B4-BE49-F238E27FC236}">
                <a16:creationId xmlns:a16="http://schemas.microsoft.com/office/drawing/2014/main" id="{2E8E3382-B83D-D304-1E82-10664352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2978" y="155226"/>
            <a:ext cx="1627190" cy="112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568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D84E7-6E97-3939-AA57-A20106A21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Izjave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D85EBC-D51D-C373-A7F8-E497FF0ADF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naučila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se </a:t>
            </a:r>
            <a:r>
              <a:rPr lang="en-US" dirty="0" err="1"/>
              <a:t>malo</a:t>
            </a:r>
            <a:r>
              <a:rPr lang="en-US" dirty="0"/>
              <a:t> </a:t>
            </a:r>
            <a:r>
              <a:rPr lang="en-US" dirty="0" err="1"/>
              <a:t>bolje</a:t>
            </a:r>
            <a:r>
              <a:rPr lang="en-US" dirty="0"/>
              <a:t> </a:t>
            </a:r>
            <a:r>
              <a:rPr lang="en-US" dirty="0" err="1"/>
              <a:t>programirati</a:t>
            </a:r>
            <a:r>
              <a:rPr lang="en-US" dirty="0"/>
              <a:t> in </a:t>
            </a:r>
            <a:r>
              <a:rPr lang="en-US" dirty="0" err="1"/>
              <a:t>uporabiti</a:t>
            </a:r>
            <a:r>
              <a:rPr lang="en-US" dirty="0"/>
              <a:t> to v </a:t>
            </a:r>
            <a:r>
              <a:rPr lang="en-US" dirty="0" err="1"/>
              <a:t>resničnem</a:t>
            </a:r>
            <a:r>
              <a:rPr lang="en-US" dirty="0"/>
              <a:t> </a:t>
            </a:r>
            <a:r>
              <a:rPr lang="en-US" dirty="0" err="1"/>
              <a:t>življejnju</a:t>
            </a:r>
            <a:r>
              <a:rPr lang="en-US" dirty="0"/>
              <a:t>.</a:t>
            </a:r>
          </a:p>
          <a:p>
            <a:r>
              <a:rPr lang="en-US" dirty="0" err="1"/>
              <a:t>bolje</a:t>
            </a:r>
            <a:r>
              <a:rPr lang="en-US" dirty="0"/>
              <a:t> </a:t>
            </a:r>
            <a:r>
              <a:rPr lang="en-US" dirty="0" err="1"/>
              <a:t>programiram</a:t>
            </a:r>
            <a:r>
              <a:rPr lang="en-US" dirty="0"/>
              <a:t>.</a:t>
            </a:r>
          </a:p>
          <a:p>
            <a:r>
              <a:rPr lang="en-US" dirty="0" err="1"/>
              <a:t>znanje</a:t>
            </a:r>
            <a:endParaRPr lang="en-US" dirty="0"/>
          </a:p>
          <a:p>
            <a:r>
              <a:rPr lang="en-US" dirty="0" err="1"/>
              <a:t>nekaj</a:t>
            </a:r>
            <a:r>
              <a:rPr lang="en-US" dirty="0"/>
              <a:t>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znanja</a:t>
            </a:r>
            <a:endParaRPr lang="en-US" dirty="0"/>
          </a:p>
          <a:p>
            <a:r>
              <a:rPr lang="en-US" dirty="0" err="1"/>
              <a:t>računalništvo</a:t>
            </a:r>
            <a:r>
              <a:rPr lang="en-US" dirty="0"/>
              <a:t> v </a:t>
            </a:r>
            <a:r>
              <a:rPr lang="en-US" dirty="0" err="1"/>
              <a:t>pomoč</a:t>
            </a:r>
            <a:r>
              <a:rPr lang="en-US" dirty="0"/>
              <a:t> </a:t>
            </a:r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drugih</a:t>
            </a:r>
            <a:r>
              <a:rPr lang="en-US" dirty="0"/>
              <a:t> </a:t>
            </a:r>
            <a:r>
              <a:rPr lang="en-US" dirty="0" err="1"/>
              <a:t>predmetih</a:t>
            </a:r>
            <a:endParaRPr lang="en-US" dirty="0"/>
          </a:p>
        </p:txBody>
      </p:sp>
      <p:pic>
        <p:nvPicPr>
          <p:cNvPr id="4" name="Slika 28">
            <a:extLst>
              <a:ext uri="{FF2B5EF4-FFF2-40B4-BE49-F238E27FC236}">
                <a16:creationId xmlns:a16="http://schemas.microsoft.com/office/drawing/2014/main" id="{806DC6D9-894B-9251-9C97-38E0D6128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2978" y="155226"/>
            <a:ext cx="1627190" cy="112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97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" descr="Bi rad(a), da se tak pristop k snovi, ki ga boste izvedli (prepletanje &quot;druge&quot; snovi in računalništva) še večkrat izvaja (n = 7)">
            <a:extLst>
              <a:ext uri="{FF2B5EF4-FFF2-40B4-BE49-F238E27FC236}">
                <a16:creationId xmlns:a16="http://schemas.microsoft.com/office/drawing/2014/main" id="{15E35BB0-730B-316D-A0D8-4A99A3B06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86" r="7221"/>
          <a:stretch/>
        </p:blipFill>
        <p:spPr>
          <a:xfrm>
            <a:off x="119001" y="1917700"/>
            <a:ext cx="7636303" cy="34241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9E6DF3-838F-8893-C01B-149EB655CA34}"/>
              </a:ext>
            </a:extLst>
          </p:cNvPr>
          <p:cNvSpPr txBox="1"/>
          <p:nvPr/>
        </p:nvSpPr>
        <p:spPr>
          <a:xfrm>
            <a:off x="1060450" y="113518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0" algn="ctr" fontAlgn="base"/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Bi rad(a), da se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tak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pristop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k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snovi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, ki </a:t>
            </a:r>
            <a:r>
              <a:rPr lang="en-GB" sz="1600" b="1" i="0" u="none" strike="noStrike" dirty="0" err="1">
                <a:solidFill>
                  <a:srgbClr val="000000"/>
                </a:solidFill>
                <a:latin typeface="Calibri"/>
              </a:rPr>
              <a:t>ste</a:t>
            </a:r>
            <a:r>
              <a:rPr lang="en-GB" sz="1600" b="1" i="0" u="none" strike="noStrike" dirty="0">
                <a:solidFill>
                  <a:srgbClr val="000000"/>
                </a:solidFill>
                <a:latin typeface="Calibri"/>
              </a:rPr>
              <a:t> ga </a:t>
            </a:r>
            <a:r>
              <a:rPr lang="en-GB" sz="1600" b="1" i="0" u="none" strike="noStrike" dirty="0" err="1">
                <a:solidFill>
                  <a:srgbClr val="000000"/>
                </a:solidFill>
                <a:latin typeface="Calibri"/>
              </a:rPr>
              <a:t>izvedli</a:t>
            </a:r>
            <a:r>
              <a:rPr lang="en-GB" sz="1600" b="1" i="0" u="none" strike="noStrike" dirty="0">
                <a:solidFill>
                  <a:srgbClr val="000000"/>
                </a:solidFill>
                <a:latin typeface="Calibri"/>
              </a:rPr>
              <a:t> (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prepletanje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"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druge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"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snovi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in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računalništva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)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še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večkrat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</a:t>
            </a:r>
            <a:r>
              <a:rPr sz="1600" b="1" i="0" u="none" strike="noStrike" dirty="0" err="1">
                <a:solidFill>
                  <a:srgbClr val="000000"/>
                </a:solidFill>
                <a:latin typeface="Calibri"/>
              </a:rPr>
              <a:t>izvaja</a:t>
            </a:r>
            <a:r>
              <a:rPr sz="1600" b="1" i="0" u="none" strike="noStrike" dirty="0">
                <a:solidFill>
                  <a:srgbClr val="000000"/>
                </a:solidFill>
                <a:latin typeface="Calibri"/>
              </a:rPr>
              <a:t> (n = 7)</a:t>
            </a:r>
          </a:p>
        </p:txBody>
      </p:sp>
      <p:pic>
        <p:nvPicPr>
          <p:cNvPr id="6" name="Slika 28">
            <a:extLst>
              <a:ext uri="{FF2B5EF4-FFF2-40B4-BE49-F238E27FC236}">
                <a16:creationId xmlns:a16="http://schemas.microsoft.com/office/drawing/2014/main" id="{A7CA54DF-2D12-EF75-097B-AC4FCC995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8678" y="206026"/>
            <a:ext cx="1627190" cy="112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5631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A4E651-C3D8-4DB8-A026-E8531C6AF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163E602-44FE-A7E1-EC08-FB29AC088C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363" y="4071597"/>
            <a:ext cx="10515600" cy="1286544"/>
          </a:xfrm>
          <a:noFill/>
        </p:spPr>
        <p:txBody>
          <a:bodyPr anchor="b">
            <a:normAutofit/>
          </a:bodyPr>
          <a:lstStyle/>
          <a:p>
            <a:r>
              <a:rPr lang="en-US" sz="5200"/>
              <a:t>Fizično računalništvo pri pouku fizike</a:t>
            </a:r>
          </a:p>
        </p:txBody>
      </p:sp>
      <p:pic>
        <p:nvPicPr>
          <p:cNvPr id="6" name="Slika 18">
            <a:extLst>
              <a:ext uri="{FF2B5EF4-FFF2-40B4-BE49-F238E27FC236}">
                <a16:creationId xmlns:a16="http://schemas.microsoft.com/office/drawing/2014/main" id="{6DD3DAC4-4010-CDDF-F574-53A5AAE24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41" b="12607"/>
          <a:stretch/>
        </p:blipFill>
        <p:spPr>
          <a:xfrm>
            <a:off x="20" y="2"/>
            <a:ext cx="12191979" cy="39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74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creen with a picture of electronics&#10;&#10;Description automatically generated">
            <a:extLst>
              <a:ext uri="{FF2B5EF4-FFF2-40B4-BE49-F238E27FC236}">
                <a16:creationId xmlns:a16="http://schemas.microsoft.com/office/drawing/2014/main" id="{09AE33AE-D899-007B-8DCC-342CCBAFD0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77" r="1" b="2137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Picture 8" descr="A screen with pictures of electronics&#10;&#10;Description automatically generated">
            <a:extLst>
              <a:ext uri="{FF2B5EF4-FFF2-40B4-BE49-F238E27FC236}">
                <a16:creationId xmlns:a16="http://schemas.microsoft.com/office/drawing/2014/main" id="{F1612CA9-C2F8-BCD8-C07F-09BC9DCB1C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1" r="1792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5" name="Content Placeholder 4" descr="A group of people looking at a projector screen&#10;&#10;Description automatically generated">
            <a:extLst>
              <a:ext uri="{FF2B5EF4-FFF2-40B4-BE49-F238E27FC236}">
                <a16:creationId xmlns:a16="http://schemas.microsoft.com/office/drawing/2014/main" id="{ED324D52-75E4-2035-ABA4-6F67680F9A8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3" name="Picture 12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8F18400E-7B2B-E253-F25E-9D8BD494C7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651" r="1" b="6463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7" name="Picture 6" descr="A person in front of a whiteboard&#10;&#10;Description automatically generated">
            <a:extLst>
              <a:ext uri="{FF2B5EF4-FFF2-40B4-BE49-F238E27FC236}">
                <a16:creationId xmlns:a16="http://schemas.microsoft.com/office/drawing/2014/main" id="{01CE6E58-A5B9-D46D-7520-486A3DC246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4" r="-4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4484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69CB-AC24-E406-749E-D6DA860D1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dirty="0" err="1"/>
              <a:t>V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eč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kot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200" dirty="0"/>
              <a:t>45 </a:t>
            </a:r>
            <a:r>
              <a:rPr lang="en-US" sz="5200" dirty="0" err="1"/>
              <a:t>dijakov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, 1. in 2.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letnik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Chart" descr="Spol: (n = 45)">
            <a:extLst>
              <a:ext uri="{FF2B5EF4-FFF2-40B4-BE49-F238E27FC236}">
                <a16:creationId xmlns:a16="http://schemas.microsoft.com/office/drawing/2014/main" id="{13DB0B14-BFB0-CD2B-04B4-941FDBA81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8" r="13124"/>
          <a:stretch/>
        </p:blipFill>
        <p:spPr>
          <a:xfrm>
            <a:off x="1869311" y="2581274"/>
            <a:ext cx="6846064" cy="3646047"/>
          </a:xfrm>
          <a:prstGeom prst="rect">
            <a:avLst/>
          </a:prstGeom>
        </p:spPr>
      </p:pic>
      <p:pic>
        <p:nvPicPr>
          <p:cNvPr id="8" name="Slika 18">
            <a:extLst>
              <a:ext uri="{FF2B5EF4-FFF2-40B4-BE49-F238E27FC236}">
                <a16:creationId xmlns:a16="http://schemas.microsoft.com/office/drawing/2014/main" id="{B2064433-D568-85FE-3DC9-370DAEF83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44" y="5952931"/>
            <a:ext cx="1951034" cy="75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097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4801-B14D-5900-5C5C-02B1357D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4" name="Slika 18">
            <a:extLst>
              <a:ext uri="{FF2B5EF4-FFF2-40B4-BE49-F238E27FC236}">
                <a16:creationId xmlns:a16="http://schemas.microsoft.com/office/drawing/2014/main" id="{CCCA87D9-16D1-6CC4-577B-4448FA77F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1668" y="6009814"/>
            <a:ext cx="1244263" cy="483061"/>
          </a:xfrm>
          <a:prstGeom prst="rect">
            <a:avLst/>
          </a:prstGeom>
        </p:spPr>
      </p:pic>
      <p:pic>
        <p:nvPicPr>
          <p:cNvPr id="5" name="Chart" descr="Oceni svoj odnos do računalniških tem (n = 50)">
            <a:extLst>
              <a:ext uri="{FF2B5EF4-FFF2-40B4-BE49-F238E27FC236}">
                <a16:creationId xmlns:a16="http://schemas.microsoft.com/office/drawing/2014/main" id="{FA8CBA19-8BDE-3E19-0C54-A28B9CEE68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44" r="7755"/>
          <a:stretch/>
        </p:blipFill>
        <p:spPr>
          <a:xfrm>
            <a:off x="297084" y="1443524"/>
            <a:ext cx="5798916" cy="2857500"/>
          </a:xfrm>
          <a:prstGeom prst="rect">
            <a:avLst/>
          </a:prstGeom>
        </p:spPr>
      </p:pic>
      <p:pic>
        <p:nvPicPr>
          <p:cNvPr id="6" name="Chart" descr="Oceni svoj odnos do računalniških tem po aktivnosti  (n = 43)">
            <a:extLst>
              <a:ext uri="{FF2B5EF4-FFF2-40B4-BE49-F238E27FC236}">
                <a16:creationId xmlns:a16="http://schemas.microsoft.com/office/drawing/2014/main" id="{1447F169-E5B2-F959-5652-E957311677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3" r="5325"/>
          <a:stretch/>
        </p:blipFill>
        <p:spPr>
          <a:xfrm>
            <a:off x="5242366" y="3152314"/>
            <a:ext cx="6111433" cy="285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4D9B5D-4F50-358A-853E-93519D9305DF}"/>
              </a:ext>
            </a:extLst>
          </p:cNvPr>
          <p:cNvSpPr txBox="1"/>
          <p:nvPr/>
        </p:nvSpPr>
        <p:spPr>
          <a:xfrm>
            <a:off x="7993308" y="2000250"/>
            <a:ext cx="2559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boljše</a:t>
            </a:r>
            <a:r>
              <a:rPr lang="en-US" dirty="0"/>
              <a:t>: </a:t>
            </a:r>
          </a:p>
          <a:p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manj</a:t>
            </a:r>
            <a:r>
              <a:rPr lang="en-US" dirty="0"/>
              <a:t> je </a:t>
            </a:r>
            <a:r>
              <a:rPr lang="en-US" dirty="0" err="1"/>
              <a:t>neodločenih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programiranja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5761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7">
            <a:extLst>
              <a:ext uri="{FF2B5EF4-FFF2-40B4-BE49-F238E27FC236}">
                <a16:creationId xmlns:a16="http://schemas.microsoft.com/office/drawing/2014/main" id="{00A7FF77-8C98-29ED-5554-BAD7AABC7FB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Sprememba odnosa do računalništva</a:t>
            </a:r>
            <a:endParaRPr lang="en-US" dirty="0"/>
          </a:p>
        </p:txBody>
      </p:sp>
      <p:pic>
        <p:nvPicPr>
          <p:cNvPr id="5" name="Chart" descr="Kako so se spremenil tvoj odnos sedaj, ko ste končali aktivnost (n = 43)">
            <a:extLst>
              <a:ext uri="{FF2B5EF4-FFF2-40B4-BE49-F238E27FC236}">
                <a16:creationId xmlns:a16="http://schemas.microsoft.com/office/drawing/2014/main" id="{5DF0E29E-B1D6-80CD-A01C-3C2B884AD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9" r="8514"/>
          <a:stretch/>
        </p:blipFill>
        <p:spPr>
          <a:xfrm>
            <a:off x="2036671" y="2213397"/>
            <a:ext cx="7611182" cy="3691572"/>
          </a:xfrm>
          <a:prstGeom prst="rect">
            <a:avLst/>
          </a:prstGeom>
        </p:spPr>
      </p:pic>
      <p:pic>
        <p:nvPicPr>
          <p:cNvPr id="6" name="Slika 18">
            <a:extLst>
              <a:ext uri="{FF2B5EF4-FFF2-40B4-BE49-F238E27FC236}">
                <a16:creationId xmlns:a16="http://schemas.microsoft.com/office/drawing/2014/main" id="{79EDFA84-3787-E496-E945-C4834D3CD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668" y="6009814"/>
            <a:ext cx="1244263" cy="48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95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15ACB-8AAA-5293-414E-EDFB89135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fizike</a:t>
            </a:r>
            <a:endParaRPr lang="en-US" dirty="0"/>
          </a:p>
        </p:txBody>
      </p:sp>
      <p:pic>
        <p:nvPicPr>
          <p:cNvPr id="4" name="Chart" descr="Oceni svoj odnos do predmeta, kjer boste uporabili računalništvo (kemija, fizika ...) (n = 50)">
            <a:extLst>
              <a:ext uri="{FF2B5EF4-FFF2-40B4-BE49-F238E27FC236}">
                <a16:creationId xmlns:a16="http://schemas.microsoft.com/office/drawing/2014/main" id="{251DA95C-8F05-EDC7-37E8-5DCC423E77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6"/>
          <a:stretch/>
        </p:blipFill>
        <p:spPr>
          <a:xfrm>
            <a:off x="425900" y="1690688"/>
            <a:ext cx="6378253" cy="2857500"/>
          </a:xfrm>
          <a:prstGeom prst="rect">
            <a:avLst/>
          </a:prstGeom>
        </p:spPr>
      </p:pic>
      <p:pic>
        <p:nvPicPr>
          <p:cNvPr id="6" name="Slika 18">
            <a:extLst>
              <a:ext uri="{FF2B5EF4-FFF2-40B4-BE49-F238E27FC236}">
                <a16:creationId xmlns:a16="http://schemas.microsoft.com/office/drawing/2014/main" id="{3D5F6AF2-3BF7-1C9A-FB67-977DF7D18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460" y="786375"/>
            <a:ext cx="1244263" cy="483061"/>
          </a:xfrm>
          <a:prstGeom prst="rect">
            <a:avLst/>
          </a:prstGeom>
        </p:spPr>
      </p:pic>
      <p:pic>
        <p:nvPicPr>
          <p:cNvPr id="3" name="Chart" descr="Oceni svoj odnos do predmeta, kjer boste uporabili računalništvo (kemija, fizika ...) (n = 43)">
            <a:extLst>
              <a:ext uri="{FF2B5EF4-FFF2-40B4-BE49-F238E27FC236}">
                <a16:creationId xmlns:a16="http://schemas.microsoft.com/office/drawing/2014/main" id="{E2A17297-4D75-044D-4DD6-714B17304C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6100" y="3738562"/>
            <a:ext cx="7620000" cy="285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8A57C-ADE2-DB1B-6B91-36699D128E83}"/>
              </a:ext>
            </a:extLst>
          </p:cNvPr>
          <p:cNvSpPr txBox="1"/>
          <p:nvPr/>
        </p:nvSpPr>
        <p:spPr>
          <a:xfrm>
            <a:off x="8315325" y="2614613"/>
            <a:ext cx="3092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manj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pravi</a:t>
            </a:r>
            <a:r>
              <a:rPr lang="en-US" dirty="0"/>
              <a:t>, da je </a:t>
            </a:r>
            <a:r>
              <a:rPr lang="en-US" dirty="0" err="1"/>
              <a:t>fizika</a:t>
            </a:r>
            <a:r>
              <a:rPr lang="en-US" dirty="0"/>
              <a:t> </a:t>
            </a:r>
            <a:r>
              <a:rPr lang="en-US" dirty="0" err="1"/>
              <a:t>težka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54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94AA3-B5FB-4F76-0575-9F6FA4DE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Izjave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BAF2F-B230-C303-CB0D-6348FB8BC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vedno</a:t>
            </a:r>
            <a:r>
              <a:rPr lang="en-US" dirty="0"/>
              <a:t> </a:t>
            </a:r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zanimivi</a:t>
            </a:r>
            <a:r>
              <a:rPr lang="en-US" dirty="0"/>
              <a:t> je</a:t>
            </a:r>
          </a:p>
          <a:p>
            <a:r>
              <a:rPr lang="en-US" dirty="0" err="1"/>
              <a:t>zanimivo</a:t>
            </a:r>
            <a:endParaRPr lang="en-US" dirty="0"/>
          </a:p>
          <a:p>
            <a:r>
              <a:rPr lang="en-US" dirty="0" err="1"/>
              <a:t>bolj</a:t>
            </a:r>
            <a:r>
              <a:rPr lang="en-US" dirty="0"/>
              <a:t> mi je </a:t>
            </a:r>
            <a:r>
              <a:rPr lang="en-US" dirty="0" err="1"/>
              <a:t>zanimivo</a:t>
            </a:r>
            <a:r>
              <a:rPr lang="en-US" dirty="0"/>
              <a:t> in bi rad </a:t>
            </a:r>
            <a:r>
              <a:rPr lang="en-US" dirty="0" err="1"/>
              <a:t>več</a:t>
            </a:r>
            <a:r>
              <a:rPr lang="en-US" dirty="0"/>
              <a:t> </a:t>
            </a:r>
            <a:r>
              <a:rPr lang="en-US" dirty="0" err="1"/>
              <a:t>delal</a:t>
            </a:r>
            <a:r>
              <a:rPr lang="en-US" dirty="0"/>
              <a:t> s </a:t>
            </a:r>
            <a:r>
              <a:rPr lang="en-US" dirty="0" err="1"/>
              <a:t>tem</a:t>
            </a:r>
            <a:endParaRPr lang="en-US" dirty="0"/>
          </a:p>
          <a:p>
            <a:r>
              <a:rPr lang="en-US" dirty="0" err="1"/>
              <a:t>mogoče</a:t>
            </a:r>
            <a:r>
              <a:rPr lang="en-US" dirty="0"/>
              <a:t> </a:t>
            </a:r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zanimivo</a:t>
            </a:r>
            <a:endParaRPr lang="en-US" dirty="0"/>
          </a:p>
          <a:p>
            <a:r>
              <a:rPr lang="en-US" dirty="0" err="1"/>
              <a:t>moje</a:t>
            </a:r>
            <a:r>
              <a:rPr lang="en-US" dirty="0"/>
              <a:t> </a:t>
            </a:r>
            <a:r>
              <a:rPr lang="en-US" dirty="0" err="1"/>
              <a:t>mnenje</a:t>
            </a:r>
            <a:r>
              <a:rPr lang="en-US" dirty="0"/>
              <a:t> se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dosti</a:t>
            </a:r>
            <a:r>
              <a:rPr lang="en-US" dirty="0"/>
              <a:t> </a:t>
            </a:r>
            <a:r>
              <a:rPr lang="en-US" dirty="0" err="1"/>
              <a:t>spremenilo</a:t>
            </a:r>
            <a:r>
              <a:rPr lang="en-US" dirty="0"/>
              <a:t>, </a:t>
            </a:r>
            <a:r>
              <a:rPr lang="en-US" dirty="0" err="1"/>
              <a:t>študirala</a:t>
            </a:r>
            <a:r>
              <a:rPr lang="en-US" dirty="0"/>
              <a:t> bi </a:t>
            </a:r>
            <a:r>
              <a:rPr lang="en-US" dirty="0" err="1"/>
              <a:t>zagotovo</a:t>
            </a:r>
            <a:r>
              <a:rPr lang="en-US" dirty="0"/>
              <a:t> </a:t>
            </a:r>
            <a:r>
              <a:rPr lang="en-US" dirty="0" err="1"/>
              <a:t>rada</a:t>
            </a:r>
            <a:r>
              <a:rPr lang="en-US" dirty="0"/>
              <a:t> </a:t>
            </a:r>
            <a:r>
              <a:rPr lang="en-US" dirty="0" err="1"/>
              <a:t>nekaj</a:t>
            </a:r>
            <a:r>
              <a:rPr lang="en-US" dirty="0"/>
              <a:t> z </a:t>
            </a:r>
            <a:r>
              <a:rPr lang="en-US" dirty="0" err="1"/>
              <a:t>temi</a:t>
            </a:r>
            <a:r>
              <a:rPr lang="en-US" dirty="0"/>
              <a:t> </a:t>
            </a:r>
            <a:r>
              <a:rPr lang="en-US" dirty="0" err="1"/>
              <a:t>predmeti</a:t>
            </a:r>
            <a:endParaRPr lang="en-US" dirty="0"/>
          </a:p>
          <a:p>
            <a:r>
              <a:rPr lang="en-US" dirty="0"/>
              <a:t>mi je </a:t>
            </a:r>
            <a:r>
              <a:rPr lang="en-US" dirty="0" err="1"/>
              <a:t>zanimiva</a:t>
            </a:r>
            <a:r>
              <a:rPr lang="en-US" dirty="0"/>
              <a:t>, </a:t>
            </a:r>
            <a:r>
              <a:rPr lang="en-US" dirty="0" err="1"/>
              <a:t>morda</a:t>
            </a:r>
            <a:r>
              <a:rPr lang="en-US" dirty="0"/>
              <a:t> se </a:t>
            </a:r>
            <a:r>
              <a:rPr lang="en-US" dirty="0" err="1"/>
              <a:t>bom</a:t>
            </a:r>
            <a:r>
              <a:rPr lang="en-US" dirty="0"/>
              <a:t> </a:t>
            </a:r>
            <a:r>
              <a:rPr lang="en-US" dirty="0" err="1"/>
              <a:t>udeležil</a:t>
            </a:r>
            <a:r>
              <a:rPr lang="en-US" dirty="0"/>
              <a:t> </a:t>
            </a:r>
            <a:r>
              <a:rPr lang="en-US" dirty="0" err="1"/>
              <a:t>kakih</a:t>
            </a:r>
            <a:r>
              <a:rPr lang="en-US" dirty="0"/>
              <a:t> </a:t>
            </a:r>
            <a:r>
              <a:rPr lang="en-US" dirty="0" err="1"/>
              <a:t>delavnic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področju</a:t>
            </a:r>
            <a:endParaRPr lang="en-US" dirty="0"/>
          </a:p>
          <a:p>
            <a:r>
              <a:rPr lang="en-US" dirty="0"/>
              <a:t>to </a:t>
            </a:r>
            <a:r>
              <a:rPr lang="en-US" dirty="0" err="1"/>
              <a:t>delo</a:t>
            </a:r>
            <a:r>
              <a:rPr lang="en-US" dirty="0"/>
              <a:t> mi je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pune</a:t>
            </a:r>
            <a:r>
              <a:rPr lang="en-US" dirty="0"/>
              <a:t> </a:t>
            </a:r>
            <a:r>
              <a:rPr lang="en-US" dirty="0" err="1"/>
              <a:t>všeč</a:t>
            </a:r>
            <a:r>
              <a:rPr lang="en-US" dirty="0"/>
              <a:t> in </a:t>
            </a:r>
            <a:r>
              <a:rPr lang="en-US" dirty="0" err="1"/>
              <a:t>ful</a:t>
            </a:r>
            <a:r>
              <a:rPr lang="en-US" dirty="0"/>
              <a:t> mi je </a:t>
            </a:r>
            <a:r>
              <a:rPr lang="en-US" dirty="0" err="1"/>
              <a:t>bilo</a:t>
            </a:r>
            <a:r>
              <a:rPr lang="en-US" dirty="0"/>
              <a:t> </a:t>
            </a:r>
            <a:r>
              <a:rPr lang="en-US" dirty="0" err="1"/>
              <a:t>okej</a:t>
            </a:r>
            <a:r>
              <a:rPr lang="en-US" dirty="0"/>
              <a:t>, da </a:t>
            </a:r>
            <a:r>
              <a:rPr lang="en-US" dirty="0" err="1"/>
              <a:t>smo</a:t>
            </a:r>
            <a:r>
              <a:rPr lang="en-US" dirty="0"/>
              <a:t> </a:t>
            </a:r>
            <a:r>
              <a:rPr lang="en-US" dirty="0" err="1"/>
              <a:t>sami</a:t>
            </a:r>
            <a:r>
              <a:rPr lang="en-US" dirty="0"/>
              <a:t> </a:t>
            </a:r>
            <a:r>
              <a:rPr lang="en-US" dirty="0" err="1"/>
              <a:t>ustvarjali</a:t>
            </a:r>
            <a:r>
              <a:rPr lang="en-US" dirty="0"/>
              <a:t> </a:t>
            </a:r>
            <a:r>
              <a:rPr lang="en-US" dirty="0" err="1"/>
              <a:t>ter</a:t>
            </a:r>
            <a:r>
              <a:rPr lang="en-US" dirty="0"/>
              <a:t> </a:t>
            </a:r>
            <a:r>
              <a:rPr lang="en-US" dirty="0" err="1"/>
              <a:t>izdelali</a:t>
            </a:r>
            <a:r>
              <a:rPr lang="en-US" dirty="0"/>
              <a:t> </a:t>
            </a:r>
            <a:r>
              <a:rPr lang="en-US" dirty="0" err="1"/>
              <a:t>svoj</a:t>
            </a:r>
            <a:r>
              <a:rPr lang="en-US" dirty="0"/>
              <a:t> </a:t>
            </a:r>
            <a:r>
              <a:rPr lang="en-US" dirty="0" err="1"/>
              <a:t>termometer</a:t>
            </a:r>
            <a:r>
              <a:rPr lang="en-US" dirty="0"/>
              <a:t>, ki </a:t>
            </a:r>
            <a:r>
              <a:rPr lang="en-US" dirty="0" err="1"/>
              <a:t>presenetljivo</a:t>
            </a:r>
            <a:r>
              <a:rPr lang="en-US" dirty="0"/>
              <a:t> </a:t>
            </a:r>
            <a:r>
              <a:rPr lang="en-US" dirty="0" err="1"/>
              <a:t>deluje</a:t>
            </a:r>
            <a:r>
              <a:rPr lang="en-US" dirty="0"/>
              <a:t>. o </a:t>
            </a:r>
            <a:r>
              <a:rPr lang="en-US" dirty="0" err="1"/>
              <a:t>tej</a:t>
            </a:r>
            <a:r>
              <a:rPr lang="en-US" dirty="0"/>
              <a:t> </a:t>
            </a:r>
            <a:r>
              <a:rPr lang="en-US" dirty="0" err="1"/>
              <a:t>akciji</a:t>
            </a:r>
            <a:r>
              <a:rPr lang="en-US" dirty="0"/>
              <a:t> imam </a:t>
            </a:r>
            <a:r>
              <a:rPr lang="en-US" dirty="0" err="1"/>
              <a:t>samo</a:t>
            </a:r>
            <a:r>
              <a:rPr lang="en-US" dirty="0"/>
              <a:t> </a:t>
            </a:r>
            <a:r>
              <a:rPr lang="en-US" dirty="0" err="1"/>
              <a:t>pozitivna</a:t>
            </a:r>
            <a:r>
              <a:rPr lang="en-US" dirty="0"/>
              <a:t> </a:t>
            </a:r>
            <a:r>
              <a:rPr lang="en-US" dirty="0" err="1"/>
              <a:t>mnenja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6259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520A8-DD2B-A5F5-34EB-50B462883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Okoli</a:t>
            </a:r>
            <a:r>
              <a:rPr lang="en-US" dirty="0"/>
              <a:t> 40 </a:t>
            </a:r>
            <a:r>
              <a:rPr lang="en-US" dirty="0" err="1"/>
              <a:t>učencev</a:t>
            </a:r>
            <a:r>
              <a:rPr lang="en-US" dirty="0"/>
              <a:t>, 9. </a:t>
            </a:r>
            <a:r>
              <a:rPr lang="en-US" dirty="0" err="1"/>
              <a:t>razred</a:t>
            </a:r>
            <a:endParaRPr lang="en-US" dirty="0"/>
          </a:p>
        </p:txBody>
      </p:sp>
      <p:pic>
        <p:nvPicPr>
          <p:cNvPr id="4" name="Chart" descr="Spol: (n = 40)">
            <a:extLst>
              <a:ext uri="{FF2B5EF4-FFF2-40B4-BE49-F238E27FC236}">
                <a16:creationId xmlns:a16="http://schemas.microsoft.com/office/drawing/2014/main" id="{09FF3C8F-C225-E071-9558-162A80BCA4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0" r="17688"/>
          <a:stretch/>
        </p:blipFill>
        <p:spPr>
          <a:xfrm>
            <a:off x="3431636" y="1890713"/>
            <a:ext cx="5328728" cy="3371850"/>
          </a:xfrm>
          <a:prstGeom prst="rect">
            <a:avLst/>
          </a:prstGeom>
        </p:spPr>
      </p:pic>
      <p:pic>
        <p:nvPicPr>
          <p:cNvPr id="6" name="Slika 20">
            <a:extLst>
              <a:ext uri="{FF2B5EF4-FFF2-40B4-BE49-F238E27FC236}">
                <a16:creationId xmlns:a16="http://schemas.microsoft.com/office/drawing/2014/main" id="{79C307F7-FEF1-2E51-FFB6-1F6B739BD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452" y="5262562"/>
            <a:ext cx="2245548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253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A95671B-3CC6-4792-9114-B74FAEA22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F005AB-4AA9-0066-8A55-B8B4EBD6C3D1}"/>
              </a:ext>
            </a:extLst>
          </p:cNvPr>
          <p:cNvSpPr txBox="1"/>
          <p:nvPr/>
        </p:nvSpPr>
        <p:spPr>
          <a:xfrm>
            <a:off x="1008184" y="1459907"/>
            <a:ext cx="10175630" cy="767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indent="-228600" algn="ctr" fontAlgn="base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i="0" u="none" strike="noStrike" dirty="0"/>
              <a:t>Bi rad(a), da se </a:t>
            </a:r>
            <a:r>
              <a:rPr lang="en-US" sz="2000" b="1" i="0" u="none" strike="noStrike" dirty="0" err="1"/>
              <a:t>tak</a:t>
            </a:r>
            <a:r>
              <a:rPr lang="en-US" sz="2000" b="1" i="0" u="none" strike="noStrike" dirty="0"/>
              <a:t> </a:t>
            </a:r>
            <a:r>
              <a:rPr lang="en-US" sz="2000" b="1" i="0" u="none" strike="noStrike" dirty="0" err="1"/>
              <a:t>pristop</a:t>
            </a:r>
            <a:r>
              <a:rPr lang="en-US" sz="2000" b="1" i="0" u="none" strike="noStrike" dirty="0"/>
              <a:t> k </a:t>
            </a:r>
            <a:r>
              <a:rPr lang="en-US" sz="2000" b="1" i="0" u="none" strike="noStrike" dirty="0" err="1"/>
              <a:t>snovi</a:t>
            </a:r>
            <a:r>
              <a:rPr lang="en-US" sz="2000" b="1" i="0" u="none" strike="noStrike" dirty="0"/>
              <a:t>, ki </a:t>
            </a:r>
            <a:r>
              <a:rPr lang="en-US" sz="2000" b="1" i="0" u="none" strike="noStrike" dirty="0" err="1"/>
              <a:t>ste</a:t>
            </a:r>
            <a:r>
              <a:rPr lang="en-US" sz="2000" b="1" i="0" u="none" strike="noStrike" dirty="0"/>
              <a:t> ga </a:t>
            </a:r>
            <a:r>
              <a:rPr lang="en-US" sz="2000" b="1" i="0" u="none" strike="noStrike" dirty="0" err="1"/>
              <a:t>izvedli</a:t>
            </a:r>
            <a:r>
              <a:rPr lang="en-US" sz="2000" b="1" i="0" u="none" strike="noStrike" dirty="0"/>
              <a:t> (</a:t>
            </a:r>
            <a:r>
              <a:rPr lang="en-US" sz="2000" b="1" i="0" u="none" strike="noStrike" dirty="0" err="1"/>
              <a:t>prepletanje</a:t>
            </a:r>
            <a:r>
              <a:rPr lang="en-US" sz="2000" b="1" i="0" u="none" strike="noStrike" dirty="0"/>
              <a:t> "</a:t>
            </a:r>
            <a:r>
              <a:rPr lang="en-US" sz="2000" b="1" i="0" u="none" strike="noStrike" dirty="0" err="1"/>
              <a:t>druge</a:t>
            </a:r>
            <a:r>
              <a:rPr lang="en-US" sz="2000" b="1" i="0" u="none" strike="noStrike" dirty="0"/>
              <a:t>" </a:t>
            </a:r>
            <a:r>
              <a:rPr lang="en-US" sz="2000" b="1" i="0" u="none" strike="noStrike" dirty="0" err="1"/>
              <a:t>snovi</a:t>
            </a:r>
            <a:r>
              <a:rPr lang="en-US" sz="2000" b="1" i="0" u="none" strike="noStrike" dirty="0"/>
              <a:t> in </a:t>
            </a:r>
            <a:r>
              <a:rPr lang="en-US" sz="2000" b="1" i="0" u="none" strike="noStrike" dirty="0" err="1"/>
              <a:t>računalništva</a:t>
            </a:r>
            <a:r>
              <a:rPr lang="en-US" sz="2000" b="1" i="0" u="none" strike="noStrike" dirty="0"/>
              <a:t>) </a:t>
            </a:r>
            <a:r>
              <a:rPr lang="en-US" sz="2000" b="1" i="0" u="none" strike="noStrike" dirty="0" err="1"/>
              <a:t>še</a:t>
            </a:r>
            <a:r>
              <a:rPr lang="en-US" sz="2000" b="1" i="0" u="none" strike="noStrike" dirty="0"/>
              <a:t> </a:t>
            </a:r>
            <a:r>
              <a:rPr lang="en-US" sz="2000" b="1" i="0" u="none" strike="noStrike" dirty="0" err="1"/>
              <a:t>večkrat</a:t>
            </a:r>
            <a:r>
              <a:rPr lang="en-US" sz="2000" b="1" i="0" u="none" strike="noStrike" dirty="0"/>
              <a:t> </a:t>
            </a:r>
            <a:r>
              <a:rPr lang="en-US" sz="2000" b="1" i="0" u="none" strike="noStrike" dirty="0" err="1"/>
              <a:t>izvaja</a:t>
            </a:r>
            <a:r>
              <a:rPr lang="en-US" sz="2000" b="1" i="0" u="none" strike="noStrike" dirty="0"/>
              <a:t> (n = 50)</a:t>
            </a:r>
          </a:p>
        </p:txBody>
      </p:sp>
      <p:pic>
        <p:nvPicPr>
          <p:cNvPr id="4" name="Chart" descr="Bi rad(a), da se tak pristop k snovi, ki ga boste izvedli (prepletanje &quot;druge&quot; snovi in računalništva) še večkrat izvaja (n = 50)">
            <a:extLst>
              <a:ext uri="{FF2B5EF4-FFF2-40B4-BE49-F238E27FC236}">
                <a16:creationId xmlns:a16="http://schemas.microsoft.com/office/drawing/2014/main" id="{E53A2760-4B13-1B97-E09E-7C1A0D2A2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75" t="-8749" r="625" b="8749"/>
          <a:stretch/>
        </p:blipFill>
        <p:spPr>
          <a:xfrm>
            <a:off x="1413677" y="2405149"/>
            <a:ext cx="9358549" cy="389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306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8CFCD66-DA9F-E962-2AEA-BE3FCCB67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Matematika in Pišek</a:t>
            </a:r>
          </a:p>
        </p:txBody>
      </p:sp>
      <p:pic>
        <p:nvPicPr>
          <p:cNvPr id="2" name="Slika 29">
            <a:extLst>
              <a:ext uri="{FF2B5EF4-FFF2-40B4-BE49-F238E27FC236}">
                <a16:creationId xmlns:a16="http://schemas.microsoft.com/office/drawing/2014/main" id="{67182456-7E70-82F5-BB6A-4FA490759B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02" y="557189"/>
            <a:ext cx="7715396" cy="46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555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 with text on it&#10;&#10;Description automatically generated">
            <a:extLst>
              <a:ext uri="{FF2B5EF4-FFF2-40B4-BE49-F238E27FC236}">
                <a16:creationId xmlns:a16="http://schemas.microsoft.com/office/drawing/2014/main" id="{E32A8BC7-7018-821D-7B27-40F5583FD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3" r="2" b="2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10" name="Picture 9" descr="A white board with text on it&#10;&#10;Description automatically generated">
            <a:extLst>
              <a:ext uri="{FF2B5EF4-FFF2-40B4-BE49-F238E27FC236}">
                <a16:creationId xmlns:a16="http://schemas.microsoft.com/office/drawing/2014/main" id="{59FE7FA7-82C0-CBB3-A6E9-445AF1CD3F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84" r="20129" b="5"/>
          <a:stretch/>
        </p:blipFill>
        <p:spPr>
          <a:xfrm>
            <a:off x="477507" y="4074019"/>
            <a:ext cx="2048359" cy="2226786"/>
          </a:xfrm>
          <a:prstGeom prst="rect">
            <a:avLst/>
          </a:prstGeom>
        </p:spPr>
      </p:pic>
      <p:pic>
        <p:nvPicPr>
          <p:cNvPr id="6" name="Picture 5" descr="A person standing in front of a whiteboard&#10;&#10;Description automatically generated">
            <a:extLst>
              <a:ext uri="{FF2B5EF4-FFF2-40B4-BE49-F238E27FC236}">
                <a16:creationId xmlns:a16="http://schemas.microsoft.com/office/drawing/2014/main" id="{19B723AB-8FDD-DCFE-7158-C3AA861970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19" r="21262" b="-3"/>
          <a:stretch/>
        </p:blipFill>
        <p:spPr>
          <a:xfrm>
            <a:off x="2686733" y="4072045"/>
            <a:ext cx="2053923" cy="2228761"/>
          </a:xfrm>
          <a:prstGeom prst="rect">
            <a:avLst/>
          </a:prstGeom>
        </p:spPr>
      </p:pic>
      <p:pic>
        <p:nvPicPr>
          <p:cNvPr id="8" name="Picture 7" descr="A person looking at a projector screen&#10;&#10;Description automatically generated">
            <a:extLst>
              <a:ext uri="{FF2B5EF4-FFF2-40B4-BE49-F238E27FC236}">
                <a16:creationId xmlns:a16="http://schemas.microsoft.com/office/drawing/2014/main" id="{464DBE89-2769-9F7D-A4E3-6779E6F2D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7" r="32100"/>
          <a:stretch/>
        </p:blipFill>
        <p:spPr>
          <a:xfrm rot="5400000">
            <a:off x="5453825" y="34575"/>
            <a:ext cx="5745588" cy="678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101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F2F5B-FB36-589A-61C5-FF2720600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Okoli</a:t>
            </a:r>
            <a:r>
              <a:rPr lang="en-US" dirty="0"/>
              <a:t> 30 </a:t>
            </a:r>
            <a:r>
              <a:rPr lang="en-US" dirty="0" err="1"/>
              <a:t>dijakov</a:t>
            </a:r>
            <a:r>
              <a:rPr lang="en-US" dirty="0"/>
              <a:t>, 1. </a:t>
            </a:r>
            <a:r>
              <a:rPr lang="en-US" dirty="0" err="1"/>
              <a:t>letnik</a:t>
            </a:r>
            <a:endParaRPr lang="en-US" dirty="0"/>
          </a:p>
        </p:txBody>
      </p:sp>
      <p:pic>
        <p:nvPicPr>
          <p:cNvPr id="4" name="Chart" descr="Spol: (n = 29)">
            <a:extLst>
              <a:ext uri="{FF2B5EF4-FFF2-40B4-BE49-F238E27FC236}">
                <a16:creationId xmlns:a16="http://schemas.microsoft.com/office/drawing/2014/main" id="{69B2E1EA-3EE5-6F61-FD36-D04EB5DAB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91" r="14438"/>
          <a:stretch/>
        </p:blipFill>
        <p:spPr>
          <a:xfrm>
            <a:off x="1485314" y="1656841"/>
            <a:ext cx="7602702" cy="4314751"/>
          </a:xfrm>
          <a:prstGeom prst="rect">
            <a:avLst/>
          </a:prstGeom>
        </p:spPr>
      </p:pic>
      <p:pic>
        <p:nvPicPr>
          <p:cNvPr id="5" name="Slika 29">
            <a:extLst>
              <a:ext uri="{FF2B5EF4-FFF2-40B4-BE49-F238E27FC236}">
                <a16:creationId xmlns:a16="http://schemas.microsoft.com/office/drawing/2014/main" id="{0E9CED37-F3ED-9EDE-EC41-822AF40F3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453" y="767360"/>
            <a:ext cx="1251347" cy="7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095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C4801-B14D-5900-5C5C-02B1357D9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3" name="Chart" descr="Oceni svoj odnos do računalniških tem (n = 28)">
            <a:extLst>
              <a:ext uri="{FF2B5EF4-FFF2-40B4-BE49-F238E27FC236}">
                <a16:creationId xmlns:a16="http://schemas.microsoft.com/office/drawing/2014/main" id="{03E13D73-9ABC-A137-B227-9EE0C33560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25"/>
          <a:stretch/>
        </p:blipFill>
        <p:spPr>
          <a:xfrm>
            <a:off x="373224" y="1518168"/>
            <a:ext cx="6505575" cy="2857500"/>
          </a:xfrm>
          <a:prstGeom prst="rect">
            <a:avLst/>
          </a:prstGeom>
        </p:spPr>
      </p:pic>
      <p:pic>
        <p:nvPicPr>
          <p:cNvPr id="8" name="Chart" descr="Oceni svoj odnos do računalniških tem po aktivnosti  (n = 25)">
            <a:extLst>
              <a:ext uri="{FF2B5EF4-FFF2-40B4-BE49-F238E27FC236}">
                <a16:creationId xmlns:a16="http://schemas.microsoft.com/office/drawing/2014/main" id="{E2DE291A-77F2-4F3E-D5AC-637565B04F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40" r="6995"/>
          <a:stretch/>
        </p:blipFill>
        <p:spPr>
          <a:xfrm>
            <a:off x="4496084" y="3657422"/>
            <a:ext cx="5879940" cy="2857500"/>
          </a:xfrm>
          <a:prstGeom prst="rect">
            <a:avLst/>
          </a:prstGeom>
        </p:spPr>
      </p:pic>
      <p:pic>
        <p:nvPicPr>
          <p:cNvPr id="9" name="Slika 29">
            <a:extLst>
              <a:ext uri="{FF2B5EF4-FFF2-40B4-BE49-F238E27FC236}">
                <a16:creationId xmlns:a16="http://schemas.microsoft.com/office/drawing/2014/main" id="{2EC6E710-CB73-D3CA-E45C-8A883F0858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453" y="767360"/>
            <a:ext cx="1251347" cy="7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02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31D15-B5AF-26C0-FF94-95601BD4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odnosa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4" name="Chart" descr="Kako so se spremenil tvoj odnos sedaj, ko ste končali aktivnost (n = 25)">
            <a:extLst>
              <a:ext uri="{FF2B5EF4-FFF2-40B4-BE49-F238E27FC236}">
                <a16:creationId xmlns:a16="http://schemas.microsoft.com/office/drawing/2014/main" id="{4A86B79C-CCF0-C439-20AF-456C932AD6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3"/>
          <a:stretch/>
        </p:blipFill>
        <p:spPr>
          <a:xfrm>
            <a:off x="1875099" y="1959429"/>
            <a:ext cx="8161534" cy="3610557"/>
          </a:xfrm>
          <a:prstGeom prst="rect">
            <a:avLst/>
          </a:prstGeom>
        </p:spPr>
      </p:pic>
      <p:pic>
        <p:nvPicPr>
          <p:cNvPr id="5" name="Slika 29">
            <a:extLst>
              <a:ext uri="{FF2B5EF4-FFF2-40B4-BE49-F238E27FC236}">
                <a16:creationId xmlns:a16="http://schemas.microsoft.com/office/drawing/2014/main" id="{BD71EF54-61F3-2035-2ADA-E918D97D6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453" y="767360"/>
            <a:ext cx="1251347" cy="7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384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5EAE9-A148-A076-F898-3A32928C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matematike</a:t>
            </a:r>
            <a:endParaRPr lang="en-US" dirty="0"/>
          </a:p>
        </p:txBody>
      </p:sp>
      <p:pic>
        <p:nvPicPr>
          <p:cNvPr id="4" name="Chart" descr="Oceni svoj odnos do predmeta, kjer boste uporabili računalništvo (kemija, fizika ...) (n = 27)">
            <a:extLst>
              <a:ext uri="{FF2B5EF4-FFF2-40B4-BE49-F238E27FC236}">
                <a16:creationId xmlns:a16="http://schemas.microsoft.com/office/drawing/2014/main" id="{7B8134A5-A83E-134E-75F7-1B830B3022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36"/>
          <a:stretch/>
        </p:blipFill>
        <p:spPr>
          <a:xfrm>
            <a:off x="256059" y="1690688"/>
            <a:ext cx="6436127" cy="2857500"/>
          </a:xfrm>
          <a:prstGeom prst="rect">
            <a:avLst/>
          </a:prstGeom>
        </p:spPr>
      </p:pic>
      <p:pic>
        <p:nvPicPr>
          <p:cNvPr id="5" name="Slika 29">
            <a:extLst>
              <a:ext uri="{FF2B5EF4-FFF2-40B4-BE49-F238E27FC236}">
                <a16:creationId xmlns:a16="http://schemas.microsoft.com/office/drawing/2014/main" id="{5F1DFA8E-F613-D595-92BC-BDA34751C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453" y="767360"/>
            <a:ext cx="1251347" cy="750808"/>
          </a:xfrm>
          <a:prstGeom prst="rect">
            <a:avLst/>
          </a:prstGeom>
        </p:spPr>
      </p:pic>
      <p:pic>
        <p:nvPicPr>
          <p:cNvPr id="6" name="Chart" descr="Oceni svoj odnos do predmeta, kjer boste uporabili računalništvo (kemija, fizika ...) (n = 25)">
            <a:extLst>
              <a:ext uri="{FF2B5EF4-FFF2-40B4-BE49-F238E27FC236}">
                <a16:creationId xmlns:a16="http://schemas.microsoft.com/office/drawing/2014/main" id="{C5907E71-679C-CE0E-08BA-B545E3BB0B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169"/>
          <a:stretch/>
        </p:blipFill>
        <p:spPr>
          <a:xfrm>
            <a:off x="5752844" y="3635375"/>
            <a:ext cx="6540299" cy="2857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29750B-A6DA-592F-62B3-770E07007C16}"/>
              </a:ext>
            </a:extLst>
          </p:cNvPr>
          <p:cNvSpPr txBox="1"/>
          <p:nvPr/>
        </p:nvSpPr>
        <p:spPr>
          <a:xfrm>
            <a:off x="7655169" y="1946031"/>
            <a:ext cx="3442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večje</a:t>
            </a:r>
            <a:r>
              <a:rPr lang="en-US" dirty="0"/>
              <a:t> </a:t>
            </a:r>
            <a:r>
              <a:rPr lang="en-US" dirty="0" err="1"/>
              <a:t>veselje</a:t>
            </a:r>
            <a:r>
              <a:rPr lang="en-US" dirty="0"/>
              <a:t> do </a:t>
            </a:r>
            <a:r>
              <a:rPr lang="en-US" dirty="0" err="1"/>
              <a:t>predmeta</a:t>
            </a:r>
            <a:endParaRPr lang="en-US" dirty="0"/>
          </a:p>
          <a:p>
            <a:r>
              <a:rPr lang="en-US" dirty="0" err="1"/>
              <a:t>manj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meni</a:t>
            </a:r>
            <a:r>
              <a:rPr lang="en-US" dirty="0"/>
              <a:t>, da je </a:t>
            </a:r>
            <a:r>
              <a:rPr lang="en-US" dirty="0" err="1"/>
              <a:t>predmet</a:t>
            </a:r>
            <a:r>
              <a:rPr lang="en-US" dirty="0"/>
              <a:t> </a:t>
            </a:r>
            <a:r>
              <a:rPr lang="en-US" dirty="0" err="1"/>
              <a:t>težek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030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C34E0-B236-D945-0226-FC42C926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Izjave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13626-24A0-34D6-F4AE-2914A2C47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v </a:t>
            </a:r>
            <a:r>
              <a:rPr lang="en-US" dirty="0" err="1"/>
              <a:t>šolskem</a:t>
            </a:r>
            <a:r>
              <a:rPr lang="en-US" dirty="0"/>
              <a:t> </a:t>
            </a:r>
            <a:r>
              <a:rPr lang="en-US" dirty="0" err="1"/>
              <a:t>programu</a:t>
            </a:r>
            <a:r>
              <a:rPr lang="en-US" dirty="0"/>
              <a:t> bi </a:t>
            </a:r>
            <a:r>
              <a:rPr lang="en-US" dirty="0" err="1"/>
              <a:t>tega</a:t>
            </a:r>
            <a:r>
              <a:rPr lang="en-US" dirty="0"/>
              <a:t> </a:t>
            </a:r>
            <a:r>
              <a:rPr lang="en-US" dirty="0" err="1"/>
              <a:t>potrebovali</a:t>
            </a:r>
            <a:r>
              <a:rPr lang="en-US" dirty="0"/>
              <a:t> </a:t>
            </a:r>
            <a:r>
              <a:rPr lang="en-US" dirty="0" err="1"/>
              <a:t>več</a:t>
            </a:r>
            <a:r>
              <a:rPr lang="en-US" dirty="0"/>
              <a:t>, </a:t>
            </a:r>
            <a:r>
              <a:rPr lang="en-US" dirty="0" err="1"/>
              <a:t>saj</a:t>
            </a:r>
            <a:r>
              <a:rPr lang="en-US" dirty="0"/>
              <a:t> je </a:t>
            </a:r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zanimivo</a:t>
            </a:r>
            <a:r>
              <a:rPr lang="en-US" dirty="0"/>
              <a:t>, </a:t>
            </a:r>
            <a:r>
              <a:rPr lang="en-US" dirty="0" err="1"/>
              <a:t>zabavno</a:t>
            </a:r>
            <a:r>
              <a:rPr lang="en-US" dirty="0"/>
              <a:t> in </a:t>
            </a:r>
            <a:r>
              <a:rPr lang="en-US" dirty="0" err="1"/>
              <a:t>poučno</a:t>
            </a:r>
            <a:endParaRPr lang="en-US" dirty="0"/>
          </a:p>
          <a:p>
            <a:r>
              <a:rPr lang="en-US" dirty="0" err="1"/>
              <a:t>predmeti</a:t>
            </a:r>
            <a:r>
              <a:rPr lang="en-US" dirty="0"/>
              <a:t> so </a:t>
            </a:r>
            <a:r>
              <a:rPr lang="en-US" dirty="0" err="1"/>
              <a:t>uporabni</a:t>
            </a:r>
            <a:r>
              <a:rPr lang="en-US" dirty="0"/>
              <a:t>, a </a:t>
            </a:r>
            <a:r>
              <a:rPr lang="en-US" dirty="0" err="1"/>
              <a:t>nezanimivi</a:t>
            </a:r>
            <a:r>
              <a:rPr lang="en-US" dirty="0"/>
              <a:t>.</a:t>
            </a:r>
          </a:p>
          <a:p>
            <a:r>
              <a:rPr lang="en-US" dirty="0" err="1"/>
              <a:t>moje</a:t>
            </a:r>
            <a:r>
              <a:rPr lang="en-US" dirty="0"/>
              <a:t> </a:t>
            </a:r>
            <a:r>
              <a:rPr lang="en-US" dirty="0" err="1"/>
              <a:t>mnenje</a:t>
            </a:r>
            <a:r>
              <a:rPr lang="en-US" dirty="0"/>
              <a:t> o </a:t>
            </a:r>
            <a:r>
              <a:rPr lang="en-US" dirty="0" err="1"/>
              <a:t>danih</a:t>
            </a:r>
            <a:r>
              <a:rPr lang="en-US" dirty="0"/>
              <a:t> </a:t>
            </a:r>
            <a:r>
              <a:rPr lang="en-US" dirty="0" err="1"/>
              <a:t>predmetih</a:t>
            </a:r>
            <a:r>
              <a:rPr lang="en-US" dirty="0"/>
              <a:t> se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drastično</a:t>
            </a:r>
            <a:r>
              <a:rPr lang="en-US" dirty="0"/>
              <a:t> </a:t>
            </a:r>
            <a:r>
              <a:rPr lang="en-US" dirty="0" err="1"/>
              <a:t>spremenilo</a:t>
            </a:r>
            <a:r>
              <a:rPr lang="en-US" dirty="0"/>
              <a:t>, in se mi ne </a:t>
            </a:r>
            <a:r>
              <a:rPr lang="en-US" dirty="0" err="1"/>
              <a:t>zdi</a:t>
            </a:r>
            <a:r>
              <a:rPr lang="en-US" dirty="0"/>
              <a:t> da je ta </a:t>
            </a:r>
            <a:r>
              <a:rPr lang="en-US" dirty="0" err="1"/>
              <a:t>aktivnost</a:t>
            </a:r>
            <a:r>
              <a:rPr lang="en-US" dirty="0"/>
              <a:t> </a:t>
            </a:r>
            <a:r>
              <a:rPr lang="en-US" dirty="0" err="1"/>
              <a:t>veliko</a:t>
            </a:r>
            <a:r>
              <a:rPr lang="en-US" dirty="0"/>
              <a:t> </a:t>
            </a:r>
            <a:r>
              <a:rPr lang="en-US" dirty="0" err="1"/>
              <a:t>vplivala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moj</a:t>
            </a:r>
            <a:r>
              <a:rPr lang="en-US" dirty="0"/>
              <a:t> </a:t>
            </a:r>
            <a:r>
              <a:rPr lang="en-US" dirty="0" err="1"/>
              <a:t>pogled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njih</a:t>
            </a:r>
            <a:r>
              <a:rPr lang="en-US" dirty="0"/>
              <a:t>. </a:t>
            </a:r>
            <a:r>
              <a:rPr lang="en-US" dirty="0" err="1"/>
              <a:t>predmeti</a:t>
            </a:r>
            <a:r>
              <a:rPr lang="en-US" dirty="0"/>
              <a:t> so mi </a:t>
            </a:r>
            <a:r>
              <a:rPr lang="en-US" dirty="0" err="1"/>
              <a:t>všeč</a:t>
            </a:r>
            <a:r>
              <a:rPr lang="en-US" dirty="0"/>
              <a:t> </a:t>
            </a:r>
            <a:r>
              <a:rPr lang="en-US" dirty="0" err="1"/>
              <a:t>taki</a:t>
            </a:r>
            <a:r>
              <a:rPr lang="en-US" dirty="0"/>
              <a:t> </a:t>
            </a:r>
            <a:r>
              <a:rPr lang="en-US" dirty="0" err="1"/>
              <a:t>kot</a:t>
            </a:r>
            <a:r>
              <a:rPr lang="en-US" dirty="0"/>
              <a:t> so, </a:t>
            </a:r>
            <a:r>
              <a:rPr lang="en-US" dirty="0" err="1"/>
              <a:t>meni</a:t>
            </a:r>
            <a:r>
              <a:rPr lang="en-US" dirty="0"/>
              <a:t> </a:t>
            </a:r>
            <a:r>
              <a:rPr lang="en-US" dirty="0" err="1"/>
              <a:t>osebno</a:t>
            </a:r>
            <a:r>
              <a:rPr lang="en-US" dirty="0"/>
              <a:t> </a:t>
            </a:r>
            <a:r>
              <a:rPr lang="en-US" dirty="0" err="1"/>
              <a:t>računalništvo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preveč</a:t>
            </a:r>
            <a:r>
              <a:rPr lang="en-US" dirty="0"/>
              <a:t> </a:t>
            </a:r>
            <a:r>
              <a:rPr lang="en-US" dirty="0" err="1"/>
              <a:t>blizu</a:t>
            </a:r>
            <a:r>
              <a:rPr lang="en-US" dirty="0"/>
              <a:t> </a:t>
            </a:r>
            <a:r>
              <a:rPr lang="en-US" dirty="0" err="1"/>
              <a:t>zato</a:t>
            </a:r>
            <a:r>
              <a:rPr lang="en-US" dirty="0"/>
              <a:t> mi ta </a:t>
            </a:r>
            <a:r>
              <a:rPr lang="en-US" dirty="0" err="1"/>
              <a:t>izkušnja</a:t>
            </a:r>
            <a:r>
              <a:rPr lang="en-US" dirty="0"/>
              <a:t>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bila</a:t>
            </a:r>
            <a:r>
              <a:rPr lang="en-US" dirty="0"/>
              <a:t> </a:t>
            </a:r>
            <a:r>
              <a:rPr lang="en-US" dirty="0" err="1"/>
              <a:t>ravno</a:t>
            </a:r>
            <a:r>
              <a:rPr lang="en-US" dirty="0"/>
              <a:t> </a:t>
            </a:r>
            <a:r>
              <a:rPr lang="en-US" dirty="0" err="1"/>
              <a:t>všeč</a:t>
            </a:r>
            <a:r>
              <a:rPr lang="en-US" dirty="0"/>
              <a:t>...a se mi </a:t>
            </a:r>
            <a:r>
              <a:rPr lang="en-US" dirty="0" err="1"/>
              <a:t>vseeno</a:t>
            </a:r>
            <a:r>
              <a:rPr lang="en-US" dirty="0"/>
              <a:t> </a:t>
            </a:r>
            <a:r>
              <a:rPr lang="en-US" dirty="0" err="1"/>
              <a:t>zdi</a:t>
            </a:r>
            <a:r>
              <a:rPr lang="en-US" dirty="0"/>
              <a:t> da je </a:t>
            </a:r>
            <a:r>
              <a:rPr lang="en-US" dirty="0" err="1"/>
              <a:t>praktično</a:t>
            </a:r>
            <a:r>
              <a:rPr lang="en-US" dirty="0"/>
              <a:t> to da </a:t>
            </a:r>
            <a:r>
              <a:rPr lang="en-US" dirty="0" err="1"/>
              <a:t>iščemo</a:t>
            </a:r>
            <a:r>
              <a:rPr lang="en-US" dirty="0"/>
              <a:t> </a:t>
            </a:r>
            <a:r>
              <a:rPr lang="en-US" dirty="0" err="1"/>
              <a:t>različne</a:t>
            </a:r>
            <a:r>
              <a:rPr lang="en-US" dirty="0"/>
              <a:t> </a:t>
            </a:r>
            <a:r>
              <a:rPr lang="en-US" dirty="0" err="1"/>
              <a:t>povezave</a:t>
            </a:r>
            <a:r>
              <a:rPr lang="en-US" dirty="0"/>
              <a:t> med </a:t>
            </a:r>
            <a:r>
              <a:rPr lang="en-US" dirty="0" err="1"/>
              <a:t>predmeti</a:t>
            </a:r>
            <a:r>
              <a:rPr lang="en-US" dirty="0"/>
              <a:t>.</a:t>
            </a:r>
          </a:p>
          <a:p>
            <a:r>
              <a:rPr lang="en-US" dirty="0" err="1"/>
              <a:t>teh</a:t>
            </a:r>
            <a:r>
              <a:rPr lang="en-US" dirty="0"/>
              <a:t> </a:t>
            </a:r>
            <a:r>
              <a:rPr lang="en-US" dirty="0" err="1"/>
              <a:t>predmetov</a:t>
            </a:r>
            <a:r>
              <a:rPr lang="en-US" dirty="0"/>
              <a:t> ne </a:t>
            </a:r>
            <a:r>
              <a:rPr lang="en-US" dirty="0" err="1"/>
              <a:t>maram</a:t>
            </a:r>
            <a:r>
              <a:rPr lang="en-US" dirty="0"/>
              <a:t> in je </a:t>
            </a:r>
            <a:r>
              <a:rPr lang="en-US" dirty="0" err="1"/>
              <a:t>tako</a:t>
            </a:r>
            <a:r>
              <a:rPr lang="en-US" dirty="0"/>
              <a:t> </a:t>
            </a:r>
            <a:r>
              <a:rPr lang="en-US" dirty="0" err="1"/>
              <a:t>tudi</a:t>
            </a:r>
            <a:r>
              <a:rPr lang="en-US" dirty="0"/>
              <a:t> </a:t>
            </a:r>
            <a:r>
              <a:rPr lang="en-US" dirty="0" err="1"/>
              <a:t>ostalo</a:t>
            </a:r>
            <a:r>
              <a:rPr lang="en-US" dirty="0"/>
              <a:t> </a:t>
            </a:r>
            <a:r>
              <a:rPr lang="en-US" dirty="0" err="1"/>
              <a:t>oziroma</a:t>
            </a:r>
            <a:r>
              <a:rPr lang="en-US" dirty="0"/>
              <a:t> </a:t>
            </a:r>
            <a:r>
              <a:rPr lang="en-US" dirty="0" err="1"/>
              <a:t>nekje</a:t>
            </a:r>
            <a:r>
              <a:rPr lang="en-US" dirty="0"/>
              <a:t> </a:t>
            </a:r>
            <a:r>
              <a:rPr lang="en-US" dirty="0" err="1"/>
              <a:t>poslabšalo</a:t>
            </a:r>
            <a:r>
              <a:rPr lang="en-US" dirty="0"/>
              <a:t>.</a:t>
            </a:r>
          </a:p>
          <a:p>
            <a:r>
              <a:rPr lang="en-US" dirty="0" err="1"/>
              <a:t>studirat</a:t>
            </a:r>
            <a:r>
              <a:rPr lang="en-US" dirty="0"/>
              <a:t> </a:t>
            </a:r>
            <a:r>
              <a:rPr lang="en-US" dirty="0" err="1"/>
              <a:t>grem</a:t>
            </a:r>
            <a:r>
              <a:rPr lang="en-US" dirty="0"/>
              <a:t> </a:t>
            </a:r>
            <a:r>
              <a:rPr lang="en-US" dirty="0" err="1"/>
              <a:t>biologijo</a:t>
            </a:r>
            <a:r>
              <a:rPr lang="en-US" dirty="0"/>
              <a:t> </a:t>
            </a:r>
            <a:r>
              <a:rPr lang="en-US" dirty="0" err="1"/>
              <a:t>zelja</a:t>
            </a:r>
            <a:r>
              <a:rPr lang="en-US" dirty="0"/>
              <a:t> in </a:t>
            </a:r>
            <a:r>
              <a:rPr lang="en-US" dirty="0" err="1"/>
              <a:t>entuziazem</a:t>
            </a:r>
            <a:r>
              <a:rPr lang="en-US" dirty="0"/>
              <a:t> do </a:t>
            </a:r>
            <a:r>
              <a:rPr lang="en-US" dirty="0" err="1"/>
              <a:t>nje</a:t>
            </a:r>
            <a:r>
              <a:rPr lang="en-US" dirty="0"/>
              <a:t> </a:t>
            </a:r>
            <a:r>
              <a:rPr lang="en-US" dirty="0" err="1"/>
              <a:t>ostajata</a:t>
            </a:r>
            <a:r>
              <a:rPr lang="en-US" dirty="0"/>
              <a:t> ne </a:t>
            </a:r>
            <a:r>
              <a:rPr lang="en-US" dirty="0" err="1"/>
              <a:t>spremenjena</a:t>
            </a:r>
            <a:endParaRPr lang="en-US" dirty="0"/>
          </a:p>
          <a:p>
            <a:r>
              <a:rPr lang="en-US" dirty="0"/>
              <a:t>se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spremenilo</a:t>
            </a:r>
            <a:r>
              <a:rPr lang="en-US" dirty="0"/>
              <a:t>, </a:t>
            </a:r>
            <a:r>
              <a:rPr lang="en-US" dirty="0" err="1"/>
              <a:t>še</a:t>
            </a:r>
            <a:r>
              <a:rPr lang="en-US" dirty="0"/>
              <a:t> </a:t>
            </a:r>
            <a:r>
              <a:rPr lang="en-US" dirty="0" err="1"/>
              <a:t>vedno</a:t>
            </a:r>
            <a:r>
              <a:rPr lang="en-US" dirty="0"/>
              <a:t> ne </a:t>
            </a:r>
            <a:r>
              <a:rPr lang="en-US" dirty="0" err="1"/>
              <a:t>maram</a:t>
            </a:r>
            <a:r>
              <a:rPr lang="en-US" dirty="0"/>
              <a:t> </a:t>
            </a:r>
            <a:r>
              <a:rPr lang="en-US" dirty="0" err="1"/>
              <a:t>informatike</a:t>
            </a:r>
            <a:r>
              <a:rPr lang="en-US" dirty="0"/>
              <a:t> in </a:t>
            </a:r>
            <a:r>
              <a:rPr lang="en-US" dirty="0" err="1"/>
              <a:t>programiranja</a:t>
            </a:r>
            <a:r>
              <a:rPr lang="en-US" dirty="0"/>
              <a:t>. </a:t>
            </a:r>
            <a:r>
              <a:rPr lang="en-US" dirty="0" err="1"/>
              <a:t>lačen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:(</a:t>
            </a:r>
          </a:p>
          <a:p>
            <a:r>
              <a:rPr lang="en-US" dirty="0" err="1"/>
              <a:t>moje</a:t>
            </a:r>
            <a:r>
              <a:rPr lang="en-US" dirty="0"/>
              <a:t> </a:t>
            </a:r>
            <a:r>
              <a:rPr lang="en-US" dirty="0" err="1"/>
              <a:t>mnenje</a:t>
            </a:r>
            <a:r>
              <a:rPr lang="en-US" dirty="0"/>
              <a:t> o </a:t>
            </a:r>
            <a:r>
              <a:rPr lang="en-US" dirty="0" err="1"/>
              <a:t>teh</a:t>
            </a:r>
            <a:r>
              <a:rPr lang="en-US" dirty="0"/>
              <a:t> </a:t>
            </a:r>
            <a:r>
              <a:rPr lang="en-US" dirty="0" err="1"/>
              <a:t>predmetih</a:t>
            </a:r>
            <a:r>
              <a:rPr lang="en-US" dirty="0"/>
              <a:t> se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spremenilo</a:t>
            </a:r>
            <a:r>
              <a:rPr lang="en-US" dirty="0"/>
              <a:t>.</a:t>
            </a:r>
          </a:p>
          <a:p>
            <a:r>
              <a:rPr lang="en-US" dirty="0" err="1"/>
              <a:t>večinoma</a:t>
            </a:r>
            <a:r>
              <a:rPr lang="en-US" dirty="0"/>
              <a:t> je </a:t>
            </a:r>
            <a:r>
              <a:rPr lang="en-US" dirty="0" err="1"/>
              <a:t>ostalo</a:t>
            </a:r>
            <a:r>
              <a:rPr lang="en-US" dirty="0"/>
              <a:t> </a:t>
            </a:r>
            <a:r>
              <a:rPr lang="en-US" dirty="0" err="1"/>
              <a:t>enako</a:t>
            </a:r>
            <a:endParaRPr lang="en-US" dirty="0"/>
          </a:p>
          <a:p>
            <a:r>
              <a:rPr lang="en-US" dirty="0" err="1"/>
              <a:t>menim</a:t>
            </a:r>
            <a:r>
              <a:rPr lang="en-US" dirty="0"/>
              <a:t> da se </a:t>
            </a:r>
            <a:r>
              <a:rPr lang="en-US" dirty="0" err="1"/>
              <a:t>vsi</a:t>
            </a:r>
            <a:r>
              <a:rPr lang="en-US" dirty="0"/>
              <a:t> </a:t>
            </a:r>
            <a:r>
              <a:rPr lang="en-US" dirty="0" err="1"/>
              <a:t>predmeti</a:t>
            </a:r>
            <a:r>
              <a:rPr lang="en-US" dirty="0"/>
              <a:t> mint med </a:t>
            </a:r>
            <a:r>
              <a:rPr lang="en-US" dirty="0" err="1"/>
              <a:t>seboj</a:t>
            </a:r>
            <a:r>
              <a:rPr lang="en-US" dirty="0"/>
              <a:t> </a:t>
            </a:r>
            <a:r>
              <a:rPr lang="en-US" dirty="0" err="1"/>
              <a:t>povezujejo</a:t>
            </a:r>
            <a:r>
              <a:rPr lang="en-US" dirty="0"/>
              <a:t>, s to </a:t>
            </a:r>
            <a:r>
              <a:rPr lang="en-US" dirty="0" err="1"/>
              <a:t>vajo</a:t>
            </a:r>
            <a:r>
              <a:rPr lang="en-US" dirty="0"/>
              <a:t> pa se je </a:t>
            </a:r>
            <a:r>
              <a:rPr lang="en-US" dirty="0" err="1"/>
              <a:t>povezava</a:t>
            </a:r>
            <a:r>
              <a:rPr lang="en-US" dirty="0"/>
              <a:t> med </a:t>
            </a:r>
            <a:r>
              <a:rPr lang="en-US" dirty="0" err="1"/>
              <a:t>predmetom</a:t>
            </a:r>
            <a:r>
              <a:rPr lang="en-US" dirty="0"/>
              <a:t> </a:t>
            </a:r>
            <a:r>
              <a:rPr lang="en-US" dirty="0" err="1"/>
              <a:t>matmatike</a:t>
            </a:r>
            <a:r>
              <a:rPr lang="en-US" dirty="0"/>
              <a:t> in </a:t>
            </a:r>
            <a:r>
              <a:rPr lang="en-US" dirty="0" err="1"/>
              <a:t>informatike</a:t>
            </a:r>
            <a:r>
              <a:rPr lang="en-US" dirty="0"/>
              <a:t> le </a:t>
            </a:r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izpostavila</a:t>
            </a:r>
            <a:endParaRPr lang="en-US" dirty="0"/>
          </a:p>
          <a:p>
            <a:r>
              <a:rPr lang="en-US" dirty="0" err="1"/>
              <a:t>bilo</a:t>
            </a:r>
            <a:r>
              <a:rPr lang="en-US" dirty="0"/>
              <a:t> je v </a:t>
            </a:r>
            <a:r>
              <a:rPr lang="en-US" dirty="0" err="1"/>
              <a:t>redu</a:t>
            </a:r>
            <a:r>
              <a:rPr lang="en-US" dirty="0"/>
              <a:t>, </a:t>
            </a:r>
            <a:r>
              <a:rPr lang="en-US" dirty="0" err="1"/>
              <a:t>ampak</a:t>
            </a:r>
            <a:r>
              <a:rPr lang="en-US" dirty="0"/>
              <a:t> me </a:t>
            </a:r>
            <a:r>
              <a:rPr lang="en-US" dirty="0" err="1"/>
              <a:t>informatika</a:t>
            </a:r>
            <a:r>
              <a:rPr lang="en-US" dirty="0"/>
              <a:t> ne </a:t>
            </a:r>
            <a:r>
              <a:rPr lang="en-US" dirty="0" err="1"/>
              <a:t>zanima</a:t>
            </a:r>
            <a:r>
              <a:rPr lang="en-US" dirty="0"/>
              <a:t>.</a:t>
            </a:r>
          </a:p>
        </p:txBody>
      </p:sp>
      <p:pic>
        <p:nvPicPr>
          <p:cNvPr id="4" name="Slika 29">
            <a:extLst>
              <a:ext uri="{FF2B5EF4-FFF2-40B4-BE49-F238E27FC236}">
                <a16:creationId xmlns:a16="http://schemas.microsoft.com/office/drawing/2014/main" id="{B05147EB-2E7A-1F75-0459-0F7EF0AD9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2453" y="767360"/>
            <a:ext cx="1251347" cy="7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38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" descr="Bi rad(a), da se tak pristop k snovi, ki ga boste izvedli (prepletanje &quot;druge&quot; snovi in računalništva) še večkrat izvaja (n = 24)">
            <a:extLst>
              <a:ext uri="{FF2B5EF4-FFF2-40B4-BE49-F238E27FC236}">
                <a16:creationId xmlns:a16="http://schemas.microsoft.com/office/drawing/2014/main" id="{0D8A3C08-7B86-1AA1-ED4B-65E5BE370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7" b="822"/>
          <a:stretch/>
        </p:blipFill>
        <p:spPr>
          <a:xfrm>
            <a:off x="-2089527" y="326582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5521A4-E191-F08A-9F8F-64ADA297D3B3}"/>
              </a:ext>
            </a:extLst>
          </p:cNvPr>
          <p:cNvSpPr txBox="1"/>
          <p:nvPr/>
        </p:nvSpPr>
        <p:spPr>
          <a:xfrm>
            <a:off x="2617040" y="4405313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fontAlgn="base">
              <a:lnSpc>
                <a:spcPct val="90000"/>
              </a:lnSpc>
              <a:spcAft>
                <a:spcPts val="600"/>
              </a:spcAft>
            </a:pPr>
            <a:r>
              <a:rPr lang="en-US" b="1" i="0" u="none" strike="noStrike" dirty="0"/>
              <a:t>Bi rad(a), da se </a:t>
            </a:r>
            <a:r>
              <a:rPr lang="en-US" b="1" i="0" u="none" strike="noStrike" dirty="0" err="1"/>
              <a:t>tak</a:t>
            </a:r>
            <a:r>
              <a:rPr lang="en-US" b="1" i="0" u="none" strike="noStrike" dirty="0"/>
              <a:t> </a:t>
            </a:r>
            <a:r>
              <a:rPr lang="en-US" b="1" i="0" u="none" strike="noStrike" dirty="0" err="1"/>
              <a:t>pristop</a:t>
            </a:r>
            <a:r>
              <a:rPr lang="en-US" b="1" i="0" u="none" strike="noStrike" dirty="0"/>
              <a:t> k </a:t>
            </a:r>
            <a:r>
              <a:rPr lang="en-US" b="1" i="0" u="none" strike="noStrike" dirty="0" err="1"/>
              <a:t>snovi</a:t>
            </a:r>
            <a:r>
              <a:rPr lang="en-US" b="1" i="0" u="none" strike="noStrike" dirty="0"/>
              <a:t>, ki </a:t>
            </a:r>
            <a:r>
              <a:rPr lang="en-US" b="1" i="0" u="none" strike="noStrike" dirty="0" err="1"/>
              <a:t>ste</a:t>
            </a:r>
            <a:r>
              <a:rPr lang="en-US" b="1" i="0" u="none" strike="noStrike" dirty="0"/>
              <a:t> ga </a:t>
            </a:r>
            <a:r>
              <a:rPr lang="en-US" b="1" i="0" u="none" strike="noStrike" dirty="0" err="1"/>
              <a:t>izvedli</a:t>
            </a:r>
            <a:r>
              <a:rPr lang="en-US" b="1" i="0" u="none" strike="noStrike" dirty="0"/>
              <a:t> (</a:t>
            </a:r>
            <a:r>
              <a:rPr lang="en-US" b="1" i="0" u="none" strike="noStrike" dirty="0" err="1"/>
              <a:t>prepletanje</a:t>
            </a:r>
            <a:r>
              <a:rPr lang="en-US" b="1" i="0" u="none" strike="noStrike" dirty="0"/>
              <a:t> "</a:t>
            </a:r>
            <a:r>
              <a:rPr lang="en-US" b="1" i="0" u="none" strike="noStrike" dirty="0" err="1"/>
              <a:t>druge</a:t>
            </a:r>
            <a:r>
              <a:rPr lang="en-US" b="1" i="0" u="none" strike="noStrike" dirty="0"/>
              <a:t>" </a:t>
            </a:r>
            <a:r>
              <a:rPr lang="en-US" b="1" i="0" u="none" strike="noStrike" dirty="0" err="1"/>
              <a:t>snovi</a:t>
            </a:r>
            <a:r>
              <a:rPr lang="en-US" b="1" i="0" u="none" strike="noStrike" dirty="0"/>
              <a:t> in </a:t>
            </a:r>
            <a:r>
              <a:rPr lang="en-US" b="1" i="0" u="none" strike="noStrike" dirty="0" err="1"/>
              <a:t>računalništva</a:t>
            </a:r>
            <a:r>
              <a:rPr lang="en-US" b="1" i="0" u="none" strike="noStrike" dirty="0"/>
              <a:t>) </a:t>
            </a:r>
            <a:r>
              <a:rPr lang="en-US" b="1" i="0" u="none" strike="noStrike" dirty="0" err="1"/>
              <a:t>še</a:t>
            </a:r>
            <a:r>
              <a:rPr lang="en-US" b="1" i="0" u="none" strike="noStrike" dirty="0"/>
              <a:t> </a:t>
            </a:r>
            <a:r>
              <a:rPr lang="en-US" b="1" i="0" u="none" strike="noStrike" dirty="0" err="1"/>
              <a:t>večkrat</a:t>
            </a:r>
            <a:r>
              <a:rPr lang="en-US" b="1" i="0" u="none" strike="noStrike" dirty="0"/>
              <a:t> </a:t>
            </a:r>
            <a:r>
              <a:rPr lang="en-US" b="1" i="0" u="none" strike="noStrike" dirty="0" err="1"/>
              <a:t>izvaja</a:t>
            </a:r>
            <a:r>
              <a:rPr lang="en-US" b="1" i="0" u="none" strike="noStrike" dirty="0"/>
              <a:t> (n = 24)</a:t>
            </a:r>
          </a:p>
        </p:txBody>
      </p:sp>
      <p:pic>
        <p:nvPicPr>
          <p:cNvPr id="6" name="Slika 29">
            <a:extLst>
              <a:ext uri="{FF2B5EF4-FFF2-40B4-BE49-F238E27FC236}">
                <a16:creationId xmlns:a16="http://schemas.microsoft.com/office/drawing/2014/main" id="{99C662B3-6B3B-027B-A3D6-00F0C6ED2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02453" y="767360"/>
            <a:ext cx="1251347" cy="75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558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Slika 23">
            <a:extLst>
              <a:ext uri="{FF2B5EF4-FFF2-40B4-BE49-F238E27FC236}">
                <a16:creationId xmlns:a16="http://schemas.microsoft.com/office/drawing/2014/main" id="{2B156578-B53C-5DA4-82E5-B129AA1F2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4"/>
          <a:stretch/>
        </p:blipFill>
        <p:spPr>
          <a:xfrm>
            <a:off x="104523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00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D94A6-9EC7-25A8-AABB-EDE787B34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4" name="Chart" descr="Oceni svoj odnos do računalniških tem (n = 38)">
            <a:extLst>
              <a:ext uri="{FF2B5EF4-FFF2-40B4-BE49-F238E27FC236}">
                <a16:creationId xmlns:a16="http://schemas.microsoft.com/office/drawing/2014/main" id="{C18B614B-7621-1EF2-1371-9EDF8F37A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13" y="1309688"/>
            <a:ext cx="7620000" cy="2857500"/>
          </a:xfrm>
          <a:prstGeom prst="rect">
            <a:avLst/>
          </a:prstGeom>
        </p:spPr>
      </p:pic>
      <p:pic>
        <p:nvPicPr>
          <p:cNvPr id="5" name="Chart" descr="Oceni svoj odnos do računalniških tem po aktivnosti  (n = 34)">
            <a:extLst>
              <a:ext uri="{FF2B5EF4-FFF2-40B4-BE49-F238E27FC236}">
                <a16:creationId xmlns:a16="http://schemas.microsoft.com/office/drawing/2014/main" id="{9CD82483-A952-032E-A5F2-4C89BBC54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450" y="3635375"/>
            <a:ext cx="7620000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477C5A-4850-F378-74C8-DF56B90D2611}"/>
              </a:ext>
            </a:extLst>
          </p:cNvPr>
          <p:cNvSpPr txBox="1"/>
          <p:nvPr/>
        </p:nvSpPr>
        <p:spPr>
          <a:xfrm>
            <a:off x="7527496" y="2016700"/>
            <a:ext cx="382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 err="1"/>
              <a:t>manjše</a:t>
            </a:r>
            <a:r>
              <a:rPr lang="en-US" dirty="0"/>
              <a:t> </a:t>
            </a:r>
            <a:r>
              <a:rPr lang="en-US" dirty="0" err="1"/>
              <a:t>šetevilo</a:t>
            </a:r>
            <a:r>
              <a:rPr lang="en-US" dirty="0"/>
              <a:t> </a:t>
            </a:r>
            <a:r>
              <a:rPr lang="en-US" dirty="0" err="1"/>
              <a:t>neodločenih</a:t>
            </a:r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programiranja</a:t>
            </a:r>
            <a:r>
              <a:rPr lang="en-US" dirty="0"/>
              <a:t> se je </a:t>
            </a:r>
            <a:r>
              <a:rPr lang="en-US" dirty="0" err="1"/>
              <a:t>izboljšaš</a:t>
            </a:r>
            <a:endParaRPr lang="en-US" dirty="0"/>
          </a:p>
        </p:txBody>
      </p:sp>
      <p:pic>
        <p:nvPicPr>
          <p:cNvPr id="7" name="Slika 20">
            <a:extLst>
              <a:ext uri="{FF2B5EF4-FFF2-40B4-BE49-F238E27FC236}">
                <a16:creationId xmlns:a16="http://schemas.microsoft.com/office/drawing/2014/main" id="{E8347077-3D42-9E58-D5A0-384D01722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975" y="0"/>
            <a:ext cx="2105025" cy="142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47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B507C-9741-E930-4DB5-7FA630889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&gt;100 </a:t>
            </a:r>
            <a:r>
              <a:rPr lang="en-US" dirty="0" err="1"/>
              <a:t>dijakov</a:t>
            </a:r>
            <a:r>
              <a:rPr lang="en-US" dirty="0"/>
              <a:t> 1. </a:t>
            </a:r>
            <a:r>
              <a:rPr lang="en-US" dirty="0" err="1"/>
              <a:t>letnika</a:t>
            </a:r>
            <a:r>
              <a:rPr lang="en-US" dirty="0"/>
              <a:t>, </a:t>
            </a:r>
            <a:r>
              <a:rPr lang="en-US" dirty="0" err="1"/>
              <a:t>srednja</a:t>
            </a:r>
            <a:r>
              <a:rPr lang="en-US" dirty="0"/>
              <a:t> </a:t>
            </a:r>
            <a:r>
              <a:rPr lang="en-US" dirty="0" err="1"/>
              <a:t>gradbena</a:t>
            </a:r>
            <a:endParaRPr lang="en-US" dirty="0"/>
          </a:p>
        </p:txBody>
      </p:sp>
      <p:pic>
        <p:nvPicPr>
          <p:cNvPr id="4" name="Chart" descr="Spol: (n = 101)">
            <a:extLst>
              <a:ext uri="{FF2B5EF4-FFF2-40B4-BE49-F238E27FC236}">
                <a16:creationId xmlns:a16="http://schemas.microsoft.com/office/drawing/2014/main" id="{A87E2C4D-95F6-2C91-66D0-6B950FD13A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6" r="15502"/>
          <a:stretch/>
        </p:blipFill>
        <p:spPr>
          <a:xfrm>
            <a:off x="2186126" y="2675164"/>
            <a:ext cx="5731435" cy="3085556"/>
          </a:xfrm>
          <a:prstGeom prst="rect">
            <a:avLst/>
          </a:prstGeom>
        </p:spPr>
      </p:pic>
      <p:pic>
        <p:nvPicPr>
          <p:cNvPr id="5" name="Slika 23">
            <a:extLst>
              <a:ext uri="{FF2B5EF4-FFF2-40B4-BE49-F238E27FC236}">
                <a16:creationId xmlns:a16="http://schemas.microsoft.com/office/drawing/2014/main" id="{8FCFE45E-D2AC-F9E3-68EF-D44690DFE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3715" y="5616948"/>
            <a:ext cx="1205430" cy="6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807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80286-C1EC-26F9-FF1E-F516A6AE0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4" name="Chart" descr="Oceni svoj odnos do računalniških tem po aktivnosti  (n = 57)">
            <a:extLst>
              <a:ext uri="{FF2B5EF4-FFF2-40B4-BE49-F238E27FC236}">
                <a16:creationId xmlns:a16="http://schemas.microsoft.com/office/drawing/2014/main" id="{9D9BE05E-90C1-19CB-37FA-A0DCA0806E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6" r="5477"/>
          <a:stretch/>
        </p:blipFill>
        <p:spPr>
          <a:xfrm>
            <a:off x="5880105" y="3772445"/>
            <a:ext cx="6204031" cy="2857500"/>
          </a:xfrm>
          <a:prstGeom prst="rect">
            <a:avLst/>
          </a:prstGeom>
        </p:spPr>
      </p:pic>
      <p:pic>
        <p:nvPicPr>
          <p:cNvPr id="5" name="Chart" descr="Oceni svoj odnos do računalniških tem (n = 97)">
            <a:extLst>
              <a:ext uri="{FF2B5EF4-FFF2-40B4-BE49-F238E27FC236}">
                <a16:creationId xmlns:a16="http://schemas.microsoft.com/office/drawing/2014/main" id="{5206D895-DF7D-E752-9584-676ED61A49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85" r="5628"/>
          <a:stretch/>
        </p:blipFill>
        <p:spPr>
          <a:xfrm>
            <a:off x="253815" y="1302817"/>
            <a:ext cx="6018836" cy="2857500"/>
          </a:xfrm>
          <a:prstGeom prst="rect">
            <a:avLst/>
          </a:prstGeom>
        </p:spPr>
      </p:pic>
      <p:pic>
        <p:nvPicPr>
          <p:cNvPr id="6" name="Slika 23">
            <a:extLst>
              <a:ext uri="{FF2B5EF4-FFF2-40B4-BE49-F238E27FC236}">
                <a16:creationId xmlns:a16="http://schemas.microsoft.com/office/drawing/2014/main" id="{807FDE29-C3DA-C262-2C27-53D72C016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3898" y="365125"/>
            <a:ext cx="1205430" cy="6871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EF0F54F-2D05-3925-49A1-95A6E7056EF0}"/>
              </a:ext>
            </a:extLst>
          </p:cNvPr>
          <p:cNvSpPr txBox="1"/>
          <p:nvPr/>
        </p:nvSpPr>
        <p:spPr>
          <a:xfrm>
            <a:off x="7994469" y="2194560"/>
            <a:ext cx="2109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Manj</a:t>
            </a:r>
            <a:r>
              <a:rPr lang="en-US" dirty="0"/>
              <a:t> je </a:t>
            </a:r>
            <a:r>
              <a:rPr lang="en-US" dirty="0" err="1"/>
              <a:t>neodločenih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059586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F29-DF90-35BD-BFC1-8B8E064C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odnosa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4" name="Chart" descr="Kako so se spremenil tvoj odnos sedaj, ko ste končali aktivnost (n = 57)">
            <a:extLst>
              <a:ext uri="{FF2B5EF4-FFF2-40B4-BE49-F238E27FC236}">
                <a16:creationId xmlns:a16="http://schemas.microsoft.com/office/drawing/2014/main" id="{2D33FCD0-F39A-F361-DF57-6339DAC46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66"/>
          <a:stretch/>
        </p:blipFill>
        <p:spPr>
          <a:xfrm>
            <a:off x="1267097" y="2177146"/>
            <a:ext cx="9581378" cy="4171403"/>
          </a:xfrm>
          <a:prstGeom prst="rect">
            <a:avLst/>
          </a:prstGeom>
        </p:spPr>
      </p:pic>
      <p:pic>
        <p:nvPicPr>
          <p:cNvPr id="5" name="Slika 23">
            <a:extLst>
              <a:ext uri="{FF2B5EF4-FFF2-40B4-BE49-F238E27FC236}">
                <a16:creationId xmlns:a16="http://schemas.microsoft.com/office/drawing/2014/main" id="{DDAB890F-86B0-D651-94D5-38091D58EB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3898" y="365125"/>
            <a:ext cx="1205430" cy="6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6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DAD14-C9C5-CCB0-4EEB-6BF1B7B53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matematike</a:t>
            </a:r>
            <a:endParaRPr lang="en-US" dirty="0"/>
          </a:p>
        </p:txBody>
      </p:sp>
      <p:pic>
        <p:nvPicPr>
          <p:cNvPr id="5" name="Chart" descr="Oceni svoj odnos do predmeta, kjer boste uporabili računalništvo (kemija, fizika ...) (n = 98)">
            <a:extLst>
              <a:ext uri="{FF2B5EF4-FFF2-40B4-BE49-F238E27FC236}">
                <a16:creationId xmlns:a16="http://schemas.microsoft.com/office/drawing/2014/main" id="{813DFB39-BF0D-2705-E297-D16C118DE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5" r="6843"/>
          <a:stretch/>
        </p:blipFill>
        <p:spPr>
          <a:xfrm>
            <a:off x="447168" y="1428750"/>
            <a:ext cx="6053560" cy="2857500"/>
          </a:xfrm>
          <a:prstGeom prst="rect">
            <a:avLst/>
          </a:prstGeom>
        </p:spPr>
      </p:pic>
      <p:pic>
        <p:nvPicPr>
          <p:cNvPr id="6" name="Chart" descr="Oceni svoj odnos do predmeta, kjer boste uporabili računalništvo (kemija, fizika ...) (n = 57)">
            <a:extLst>
              <a:ext uri="{FF2B5EF4-FFF2-40B4-BE49-F238E27FC236}">
                <a16:creationId xmlns:a16="http://schemas.microsoft.com/office/drawing/2014/main" id="{238AE428-D66E-BAC9-5DCF-F28A79FC3C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876" r="5628"/>
          <a:stretch/>
        </p:blipFill>
        <p:spPr>
          <a:xfrm>
            <a:off x="4310198" y="3785507"/>
            <a:ext cx="6286260" cy="2857500"/>
          </a:xfrm>
          <a:prstGeom prst="rect">
            <a:avLst/>
          </a:prstGeom>
        </p:spPr>
      </p:pic>
      <p:pic>
        <p:nvPicPr>
          <p:cNvPr id="7" name="Slika 23">
            <a:extLst>
              <a:ext uri="{FF2B5EF4-FFF2-40B4-BE49-F238E27FC236}">
                <a16:creationId xmlns:a16="http://schemas.microsoft.com/office/drawing/2014/main" id="{0145DDB8-F8C5-717C-C307-8D3591CE85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4892" y="684345"/>
            <a:ext cx="1205430" cy="6871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6F9466-5543-0484-857B-355BD89B7BD2}"/>
              </a:ext>
            </a:extLst>
          </p:cNvPr>
          <p:cNvSpPr txBox="1"/>
          <p:nvPr/>
        </p:nvSpPr>
        <p:spPr>
          <a:xfrm>
            <a:off x="7629525" y="2471738"/>
            <a:ext cx="3495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manj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meni</a:t>
            </a:r>
            <a:r>
              <a:rPr lang="en-US" dirty="0"/>
              <a:t>, da je </a:t>
            </a:r>
            <a:r>
              <a:rPr lang="en-US" dirty="0" err="1"/>
              <a:t>predmet</a:t>
            </a:r>
            <a:r>
              <a:rPr lang="en-US" dirty="0"/>
              <a:t> </a:t>
            </a:r>
            <a:r>
              <a:rPr lang="en-US" dirty="0" err="1"/>
              <a:t>težek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40455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62A25-F29D-41F8-000C-DF86AF65D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Izjave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3C5A33-B9C2-B1AC-EA09-F4B0904509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ok</a:t>
            </a:r>
          </a:p>
          <a:p>
            <a:r>
              <a:rPr lang="en-US" dirty="0" err="1"/>
              <a:t>bilo</a:t>
            </a:r>
            <a:r>
              <a:rPr lang="en-US" dirty="0"/>
              <a:t> je </a:t>
            </a:r>
            <a:r>
              <a:rPr lang="en-US" dirty="0" err="1"/>
              <a:t>zanimivo</a:t>
            </a:r>
            <a:endParaRPr lang="en-US" dirty="0"/>
          </a:p>
          <a:p>
            <a:r>
              <a:rPr lang="en-US" dirty="0"/>
              <a:t>so bile </a:t>
            </a:r>
            <a:r>
              <a:rPr lang="en-US" dirty="0" err="1"/>
              <a:t>dokaj</a:t>
            </a:r>
            <a:r>
              <a:rPr lang="en-US" dirty="0"/>
              <a:t> </a:t>
            </a:r>
            <a:r>
              <a:rPr lang="en-US" dirty="0" err="1"/>
              <a:t>vredu</a:t>
            </a:r>
            <a:r>
              <a:rPr lang="en-US" dirty="0"/>
              <a:t> </a:t>
            </a:r>
            <a:r>
              <a:rPr lang="en-US" dirty="0" err="1"/>
              <a:t>vendar</a:t>
            </a:r>
            <a:r>
              <a:rPr lang="en-US" dirty="0"/>
              <a:t> </a:t>
            </a:r>
            <a:r>
              <a:rPr lang="en-US" dirty="0" err="1"/>
              <a:t>jih</a:t>
            </a:r>
            <a:r>
              <a:rPr lang="en-US" dirty="0"/>
              <a:t> ne </a:t>
            </a:r>
            <a:r>
              <a:rPr lang="en-US" dirty="0" err="1"/>
              <a:t>maram</a:t>
            </a:r>
            <a:r>
              <a:rPr lang="en-US" dirty="0"/>
              <a:t> </a:t>
            </a:r>
            <a:r>
              <a:rPr lang="en-US" dirty="0" err="1"/>
              <a:t>zelo</a:t>
            </a:r>
            <a:r>
              <a:rPr lang="en-US" dirty="0"/>
              <a:t> </a:t>
            </a:r>
            <a:r>
              <a:rPr lang="en-US" dirty="0" err="1"/>
              <a:t>saj</a:t>
            </a:r>
            <a:r>
              <a:rPr lang="en-US" dirty="0"/>
              <a:t> so </a:t>
            </a:r>
            <a:r>
              <a:rPr lang="en-US" dirty="0" err="1"/>
              <a:t>programi</a:t>
            </a:r>
            <a:r>
              <a:rPr lang="en-US" dirty="0"/>
              <a:t> v soli </a:t>
            </a:r>
            <a:r>
              <a:rPr lang="en-US" dirty="0" err="1"/>
              <a:t>narejeni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prevec</a:t>
            </a:r>
            <a:r>
              <a:rPr lang="en-US" dirty="0"/>
              <a:t> </a:t>
            </a:r>
            <a:r>
              <a:rPr lang="en-US" dirty="0" err="1"/>
              <a:t>zakompliciran</a:t>
            </a:r>
            <a:r>
              <a:rPr lang="en-US" dirty="0"/>
              <a:t> </a:t>
            </a:r>
            <a:r>
              <a:rPr lang="en-US" dirty="0" err="1"/>
              <a:t>nacin</a:t>
            </a:r>
            <a:r>
              <a:rPr lang="en-US" dirty="0"/>
              <a:t> glede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sodobno</a:t>
            </a:r>
            <a:r>
              <a:rPr lang="en-US" dirty="0"/>
              <a:t> </a:t>
            </a:r>
            <a:r>
              <a:rPr lang="en-US" dirty="0" err="1"/>
              <a:t>potrebo</a:t>
            </a:r>
            <a:r>
              <a:rPr lang="en-US" dirty="0"/>
              <a:t> v </a:t>
            </a:r>
            <a:r>
              <a:rPr lang="en-US" dirty="0" err="1"/>
              <a:t>zivljenju</a:t>
            </a:r>
            <a:endParaRPr lang="en-US" dirty="0"/>
          </a:p>
          <a:p>
            <a:r>
              <a:rPr lang="en-US" dirty="0" err="1"/>
              <a:t>nimam</a:t>
            </a:r>
            <a:r>
              <a:rPr lang="en-US" dirty="0"/>
              <a:t> </a:t>
            </a:r>
            <a:r>
              <a:rPr lang="en-US" dirty="0" err="1"/>
              <a:t>mnenja</a:t>
            </a:r>
            <a:r>
              <a:rPr lang="en-US" dirty="0"/>
              <a:t>.</a:t>
            </a:r>
          </a:p>
          <a:p>
            <a:r>
              <a:rPr lang="en-US" dirty="0" err="1"/>
              <a:t>isto</a:t>
            </a:r>
            <a:endParaRPr lang="en-US" dirty="0"/>
          </a:p>
          <a:p>
            <a:r>
              <a:rPr lang="en-US" dirty="0"/>
              <a:t>se je </a:t>
            </a:r>
            <a:r>
              <a:rPr lang="en-US" dirty="0" err="1"/>
              <a:t>izboljsalo</a:t>
            </a:r>
            <a:endParaRPr lang="en-US" dirty="0"/>
          </a:p>
          <a:p>
            <a:r>
              <a:rPr lang="en-US" dirty="0" err="1"/>
              <a:t>dosti</a:t>
            </a:r>
            <a:r>
              <a:rPr lang="en-US" dirty="0"/>
              <a:t> </a:t>
            </a:r>
            <a:r>
              <a:rPr lang="en-US" dirty="0" err="1"/>
              <a:t>zanimivo</a:t>
            </a:r>
            <a:endParaRPr lang="en-US" dirty="0"/>
          </a:p>
          <a:p>
            <a:r>
              <a:rPr lang="en-US" dirty="0" err="1"/>
              <a:t>moje</a:t>
            </a:r>
            <a:r>
              <a:rPr lang="en-US" dirty="0"/>
              <a:t> </a:t>
            </a:r>
            <a:r>
              <a:rPr lang="en-US" dirty="0" err="1"/>
              <a:t>mnenje</a:t>
            </a:r>
            <a:r>
              <a:rPr lang="en-US" dirty="0"/>
              <a:t> je </a:t>
            </a:r>
            <a:r>
              <a:rPr lang="en-US" dirty="0" err="1"/>
              <a:t>ostalo</a:t>
            </a:r>
            <a:r>
              <a:rPr lang="en-US" dirty="0"/>
              <a:t> </a:t>
            </a:r>
            <a:r>
              <a:rPr lang="en-US" dirty="0" err="1"/>
              <a:t>enako</a:t>
            </a:r>
            <a:endParaRPr lang="en-US" dirty="0"/>
          </a:p>
          <a:p>
            <a:r>
              <a:rPr lang="en-US" dirty="0" err="1"/>
              <a:t>ostalo</a:t>
            </a:r>
            <a:r>
              <a:rPr lang="en-US" dirty="0"/>
              <a:t> je </a:t>
            </a:r>
            <a:r>
              <a:rPr lang="en-US" dirty="0" err="1"/>
              <a:t>enako</a:t>
            </a:r>
            <a:endParaRPr lang="en-US" dirty="0"/>
          </a:p>
          <a:p>
            <a:r>
              <a:rPr lang="en-US" dirty="0" err="1"/>
              <a:t>malo</a:t>
            </a:r>
            <a:r>
              <a:rPr lang="en-US" dirty="0"/>
              <a:t> se je </a:t>
            </a:r>
            <a:r>
              <a:rPr lang="en-US" dirty="0" err="1"/>
              <a:t>spremenilo</a:t>
            </a:r>
            <a:endParaRPr lang="en-US" dirty="0"/>
          </a:p>
          <a:p>
            <a:r>
              <a:rPr lang="en-US" dirty="0" err="1"/>
              <a:t>menin</a:t>
            </a:r>
            <a:r>
              <a:rPr lang="en-US" dirty="0"/>
              <a:t> da je </a:t>
            </a:r>
            <a:r>
              <a:rPr lang="en-US" dirty="0" err="1"/>
              <a:t>računalništvo</a:t>
            </a:r>
            <a:r>
              <a:rPr lang="en-US" dirty="0"/>
              <a:t> </a:t>
            </a:r>
            <a:r>
              <a:rPr lang="en-US" dirty="0" err="1"/>
              <a:t>kar</a:t>
            </a:r>
            <a:r>
              <a:rPr lang="en-US" dirty="0"/>
              <a:t> </a:t>
            </a:r>
            <a:r>
              <a:rPr lang="en-US" dirty="0" err="1"/>
              <a:t>vredu</a:t>
            </a:r>
            <a:r>
              <a:rPr lang="en-US" dirty="0"/>
              <a:t> in </a:t>
            </a:r>
            <a:r>
              <a:rPr lang="en-US" dirty="0" err="1"/>
              <a:t>ni</a:t>
            </a:r>
            <a:r>
              <a:rPr lang="en-US" dirty="0"/>
              <a:t> </a:t>
            </a:r>
            <a:r>
              <a:rPr lang="en-US" dirty="0" err="1"/>
              <a:t>težko</a:t>
            </a:r>
            <a:endParaRPr lang="en-US" dirty="0"/>
          </a:p>
        </p:txBody>
      </p:sp>
      <p:pic>
        <p:nvPicPr>
          <p:cNvPr id="4" name="Slika 23">
            <a:extLst>
              <a:ext uri="{FF2B5EF4-FFF2-40B4-BE49-F238E27FC236}">
                <a16:creationId xmlns:a16="http://schemas.microsoft.com/office/drawing/2014/main" id="{DA051CF5-6453-781A-EC0E-2ADF76AC0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4892" y="684345"/>
            <a:ext cx="1205430" cy="6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73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art" descr="Bi rad(a), da se tak pristop k snovi, ki ga boste izvedli (prepletanje &quot;druge&quot; snovi in računalništva) še večkrat izvaja (n = 57)">
            <a:extLst>
              <a:ext uri="{FF2B5EF4-FFF2-40B4-BE49-F238E27FC236}">
                <a16:creationId xmlns:a16="http://schemas.microsoft.com/office/drawing/2014/main" id="{60B63793-A669-3C9D-E6A3-645C83AC70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09"/>
          <a:stretch/>
        </p:blipFill>
        <p:spPr>
          <a:xfrm>
            <a:off x="-1539413" y="282073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CCB191-C34B-A584-9E92-A9EB1994BA4F}"/>
              </a:ext>
            </a:extLst>
          </p:cNvPr>
          <p:cNvSpPr txBox="1"/>
          <p:nvPr/>
        </p:nvSpPr>
        <p:spPr>
          <a:xfrm>
            <a:off x="2353293" y="412324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fontAlgn="base">
              <a:lnSpc>
                <a:spcPct val="90000"/>
              </a:lnSpc>
              <a:spcAft>
                <a:spcPts val="600"/>
              </a:spcAft>
            </a:pPr>
            <a:r>
              <a:rPr lang="en-US" b="1" i="0" u="none" strike="noStrike" dirty="0"/>
              <a:t>Bi rad(a), da se </a:t>
            </a:r>
            <a:r>
              <a:rPr lang="en-US" b="1" i="0" u="none" strike="noStrike" dirty="0" err="1"/>
              <a:t>tak</a:t>
            </a:r>
            <a:r>
              <a:rPr lang="en-US" b="1" i="0" u="none" strike="noStrike" dirty="0"/>
              <a:t> </a:t>
            </a:r>
            <a:r>
              <a:rPr lang="en-US" b="1" i="0" u="none" strike="noStrike" dirty="0" err="1"/>
              <a:t>pristop</a:t>
            </a:r>
            <a:r>
              <a:rPr lang="en-US" b="1" i="0" u="none" strike="noStrike" dirty="0"/>
              <a:t> k </a:t>
            </a:r>
            <a:r>
              <a:rPr lang="en-US" b="1" i="0" u="none" strike="noStrike" dirty="0" err="1"/>
              <a:t>snovi</a:t>
            </a:r>
            <a:r>
              <a:rPr lang="en-US" b="1" i="0" u="none" strike="noStrike" dirty="0"/>
              <a:t>, ki </a:t>
            </a:r>
            <a:r>
              <a:rPr lang="en-US" b="1" dirty="0" err="1"/>
              <a:t>ste</a:t>
            </a:r>
            <a:r>
              <a:rPr lang="en-US" b="1" dirty="0"/>
              <a:t> ga</a:t>
            </a:r>
            <a:r>
              <a:rPr lang="en-US" b="1" i="0" u="none" strike="noStrike" dirty="0"/>
              <a:t> </a:t>
            </a:r>
            <a:r>
              <a:rPr lang="en-US" b="1" i="0" u="none" strike="noStrike" dirty="0" err="1"/>
              <a:t>izvedli</a:t>
            </a:r>
            <a:r>
              <a:rPr lang="en-US" b="1" i="0" u="none" strike="noStrike" dirty="0"/>
              <a:t> (</a:t>
            </a:r>
            <a:r>
              <a:rPr lang="en-US" b="1" i="0" u="none" strike="noStrike" dirty="0" err="1"/>
              <a:t>prepletanje</a:t>
            </a:r>
            <a:r>
              <a:rPr lang="en-US" b="1" i="0" u="none" strike="noStrike" dirty="0"/>
              <a:t> "</a:t>
            </a:r>
            <a:r>
              <a:rPr lang="en-US" b="1" i="0" u="none" strike="noStrike" dirty="0" err="1"/>
              <a:t>druge</a:t>
            </a:r>
            <a:r>
              <a:rPr lang="en-US" b="1" i="0" u="none" strike="noStrike" dirty="0"/>
              <a:t>" </a:t>
            </a:r>
            <a:r>
              <a:rPr lang="en-US" b="1" i="0" u="none" strike="noStrike" dirty="0" err="1"/>
              <a:t>snovi</a:t>
            </a:r>
            <a:r>
              <a:rPr lang="en-US" b="1" i="0" u="none" strike="noStrike" dirty="0"/>
              <a:t> in </a:t>
            </a:r>
            <a:r>
              <a:rPr lang="en-US" b="1" i="0" u="none" strike="noStrike" dirty="0" err="1"/>
              <a:t>računalništva</a:t>
            </a:r>
            <a:r>
              <a:rPr lang="en-US" b="1" i="0" u="none" strike="noStrike" dirty="0"/>
              <a:t>) </a:t>
            </a:r>
            <a:r>
              <a:rPr lang="en-US" b="1" i="0" u="none" strike="noStrike" dirty="0" err="1"/>
              <a:t>še</a:t>
            </a:r>
            <a:r>
              <a:rPr lang="en-US" b="1" i="0" u="none" strike="noStrike" dirty="0"/>
              <a:t> </a:t>
            </a:r>
            <a:r>
              <a:rPr lang="en-US" b="1" i="0" u="none" strike="noStrike" dirty="0" err="1"/>
              <a:t>večkrat</a:t>
            </a:r>
            <a:r>
              <a:rPr lang="en-US" b="1" i="0" u="none" strike="noStrike" dirty="0"/>
              <a:t> </a:t>
            </a:r>
            <a:r>
              <a:rPr lang="en-US" b="1" i="0" u="none" strike="noStrike" dirty="0" err="1"/>
              <a:t>izvaja</a:t>
            </a:r>
            <a:r>
              <a:rPr lang="en-US" b="1" i="0" u="none" strike="noStrike" dirty="0"/>
              <a:t> (n = 57)</a:t>
            </a:r>
          </a:p>
        </p:txBody>
      </p:sp>
      <p:pic>
        <p:nvPicPr>
          <p:cNvPr id="2" name="Slika 23">
            <a:extLst>
              <a:ext uri="{FF2B5EF4-FFF2-40B4-BE49-F238E27FC236}">
                <a16:creationId xmlns:a16="http://schemas.microsoft.com/office/drawing/2014/main" id="{A3370261-6152-F44C-45E5-E9E0351F8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4892" y="684345"/>
            <a:ext cx="1205430" cy="68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009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A4A76-4091-9F30-41A1-4A3B34C8B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Zaključki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C987A-1449-80FE-2843-807624811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vključeni</a:t>
            </a:r>
            <a:r>
              <a:rPr lang="en-US" dirty="0"/>
              <a:t> so </a:t>
            </a:r>
            <a:r>
              <a:rPr lang="en-US" dirty="0" err="1"/>
              <a:t>učenci</a:t>
            </a:r>
            <a:r>
              <a:rPr lang="en-US" dirty="0"/>
              <a:t> in </a:t>
            </a:r>
            <a:r>
              <a:rPr lang="en-US" dirty="0" err="1"/>
              <a:t>dijaki</a:t>
            </a:r>
            <a:r>
              <a:rPr lang="en-US" dirty="0"/>
              <a:t> z </a:t>
            </a:r>
            <a:r>
              <a:rPr lang="en-US" dirty="0" err="1"/>
              <a:t>različnimi</a:t>
            </a:r>
            <a:r>
              <a:rPr lang="en-US" dirty="0"/>
              <a:t> </a:t>
            </a:r>
            <a:r>
              <a:rPr lang="en-US" dirty="0" err="1"/>
              <a:t>interesi</a:t>
            </a:r>
            <a:endParaRPr lang="en-US" dirty="0"/>
          </a:p>
          <a:p>
            <a:r>
              <a:rPr lang="en-US" dirty="0" err="1"/>
              <a:t>demistificiranje</a:t>
            </a:r>
            <a:r>
              <a:rPr lang="en-US" dirty="0"/>
              <a:t> </a:t>
            </a:r>
            <a:r>
              <a:rPr lang="en-US" dirty="0" err="1"/>
              <a:t>programiranja</a:t>
            </a:r>
            <a:endParaRPr lang="en-US" dirty="0"/>
          </a:p>
          <a:p>
            <a:r>
              <a:rPr lang="en-US" dirty="0" err="1"/>
              <a:t>pri</a:t>
            </a:r>
            <a:r>
              <a:rPr lang="en-US" dirty="0"/>
              <a:t> </a:t>
            </a:r>
            <a:r>
              <a:rPr lang="en-US" dirty="0" err="1"/>
              <a:t>drugem</a:t>
            </a:r>
            <a:r>
              <a:rPr lang="en-US" dirty="0"/>
              <a:t> </a:t>
            </a:r>
            <a:r>
              <a:rPr lang="en-US" dirty="0" err="1"/>
              <a:t>predmetu</a:t>
            </a:r>
            <a:r>
              <a:rPr lang="en-US" dirty="0"/>
              <a:t> -&gt; </a:t>
            </a:r>
          </a:p>
          <a:p>
            <a:pPr lvl="1"/>
            <a:r>
              <a:rPr lang="en-US" dirty="0" err="1"/>
              <a:t>večkrat</a:t>
            </a:r>
            <a:r>
              <a:rPr lang="en-US" dirty="0"/>
              <a:t> </a:t>
            </a:r>
            <a:r>
              <a:rPr lang="en-US" dirty="0" err="1"/>
              <a:t>menijo</a:t>
            </a:r>
            <a:r>
              <a:rPr lang="en-US" dirty="0"/>
              <a:t>, da se </a:t>
            </a:r>
            <a:r>
              <a:rPr lang="en-US" dirty="0" err="1"/>
              <a:t>težavnost</a:t>
            </a:r>
            <a:r>
              <a:rPr lang="en-US" dirty="0"/>
              <a:t> </a:t>
            </a:r>
            <a:r>
              <a:rPr lang="en-US" dirty="0" err="1"/>
              <a:t>zmanjšala</a:t>
            </a:r>
            <a:endParaRPr lang="en-US" dirty="0"/>
          </a:p>
          <a:p>
            <a:r>
              <a:rPr lang="en-US" dirty="0" err="1"/>
              <a:t>bolj</a:t>
            </a:r>
            <a:r>
              <a:rPr lang="en-US" dirty="0"/>
              <a:t> </a:t>
            </a:r>
            <a:r>
              <a:rPr lang="en-US" dirty="0" err="1"/>
              <a:t>informativne</a:t>
            </a:r>
            <a:r>
              <a:rPr lang="en-US" dirty="0"/>
              <a:t> so </a:t>
            </a:r>
            <a:r>
              <a:rPr lang="en-US" dirty="0" err="1"/>
              <a:t>izjave</a:t>
            </a:r>
            <a:r>
              <a:rPr lang="en-US" dirty="0"/>
              <a:t> </a:t>
            </a:r>
            <a:r>
              <a:rPr lang="en-US" dirty="0" err="1"/>
              <a:t>tististih</a:t>
            </a:r>
            <a:r>
              <a:rPr lang="en-US" dirty="0"/>
              <a:t>, ki </a:t>
            </a:r>
            <a:r>
              <a:rPr lang="en-US" dirty="0" err="1"/>
              <a:t>imajo</a:t>
            </a:r>
            <a:r>
              <a:rPr lang="en-US" dirty="0"/>
              <a:t> </a:t>
            </a:r>
            <a:r>
              <a:rPr lang="en-US" dirty="0" err="1"/>
              <a:t>izrazito</a:t>
            </a:r>
            <a:r>
              <a:rPr lang="en-US" dirty="0"/>
              <a:t> </a:t>
            </a:r>
            <a:r>
              <a:rPr lang="en-US" dirty="0" err="1"/>
              <a:t>pozitiven</a:t>
            </a:r>
            <a:r>
              <a:rPr lang="en-US" dirty="0"/>
              <a:t>/</a:t>
            </a:r>
            <a:r>
              <a:rPr lang="en-US" dirty="0" err="1"/>
              <a:t>negativen</a:t>
            </a:r>
            <a:r>
              <a:rPr lang="en-US" dirty="0"/>
              <a:t> </a:t>
            </a:r>
            <a:r>
              <a:rPr lang="en-US" dirty="0" err="1"/>
              <a:t>odnos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Inštrumenti</a:t>
            </a:r>
            <a:r>
              <a:rPr lang="en-US" dirty="0"/>
              <a:t>?</a:t>
            </a:r>
          </a:p>
          <a:p>
            <a:pPr lvl="1"/>
            <a:r>
              <a:rPr lang="en-US" dirty="0" err="1"/>
              <a:t>fokusni</a:t>
            </a:r>
            <a:r>
              <a:rPr lang="en-US" dirty="0"/>
              <a:t> </a:t>
            </a:r>
            <a:r>
              <a:rPr lang="en-US" dirty="0" err="1"/>
              <a:t>intervjui</a:t>
            </a:r>
            <a:r>
              <a:rPr lang="en-US" dirty="0"/>
              <a:t> s </a:t>
            </a:r>
            <a:r>
              <a:rPr lang="en-US" dirty="0" err="1"/>
              <a:t>skupinami</a:t>
            </a:r>
            <a:r>
              <a:rPr lang="en-US" dirty="0"/>
              <a:t> (</a:t>
            </a:r>
            <a:r>
              <a:rPr lang="en-US" dirty="0" err="1"/>
              <a:t>posamezniki</a:t>
            </a:r>
            <a:r>
              <a:rPr lang="en-US" dirty="0"/>
              <a:t>), ki so/</a:t>
            </a:r>
            <a:r>
              <a:rPr lang="en-US" dirty="0" err="1"/>
              <a:t>niso</a:t>
            </a:r>
            <a:r>
              <a:rPr lang="en-US" dirty="0"/>
              <a:t> </a:t>
            </a:r>
            <a:r>
              <a:rPr lang="en-US" dirty="0" err="1"/>
              <a:t>zainteresirani</a:t>
            </a:r>
            <a:r>
              <a:rPr lang="en-US" dirty="0"/>
              <a:t> za </a:t>
            </a:r>
            <a:r>
              <a:rPr lang="en-US" dirty="0" err="1"/>
              <a:t>področe</a:t>
            </a:r>
            <a:r>
              <a:rPr lang="en-US" dirty="0"/>
              <a:t> RIN/</a:t>
            </a:r>
            <a:r>
              <a:rPr lang="en-US" dirty="0" err="1"/>
              <a:t>predmet</a:t>
            </a:r>
            <a:r>
              <a:rPr lang="en-US" dirty="0"/>
              <a:t> (</a:t>
            </a:r>
            <a:r>
              <a:rPr lang="en-US" dirty="0" err="1"/>
              <a:t>fizika</a:t>
            </a:r>
            <a:r>
              <a:rPr lang="en-US" dirty="0"/>
              <a:t>, </a:t>
            </a:r>
            <a:r>
              <a:rPr lang="en-US" dirty="0" err="1"/>
              <a:t>matematika</a:t>
            </a:r>
            <a:r>
              <a:rPr lang="en-US" dirty="0"/>
              <a:t>, </a:t>
            </a:r>
            <a:r>
              <a:rPr lang="en-US" dirty="0" err="1"/>
              <a:t>biologija</a:t>
            </a:r>
            <a:r>
              <a:rPr lang="en-US" dirty="0"/>
              <a:t>…)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941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092DACE-10CC-24AC-8220-56E535068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Sprememba</a:t>
            </a:r>
            <a:r>
              <a:rPr lang="en-US" dirty="0"/>
              <a:t> </a:t>
            </a:r>
            <a:r>
              <a:rPr lang="en-US" dirty="0" err="1"/>
              <a:t>odnosa</a:t>
            </a:r>
            <a:r>
              <a:rPr lang="en-US" dirty="0"/>
              <a:t> do </a:t>
            </a:r>
            <a:r>
              <a:rPr lang="en-US" dirty="0" err="1"/>
              <a:t>računalništva</a:t>
            </a:r>
            <a:endParaRPr lang="en-US" dirty="0"/>
          </a:p>
        </p:txBody>
      </p:sp>
      <p:pic>
        <p:nvPicPr>
          <p:cNvPr id="10" name="Slika 20">
            <a:extLst>
              <a:ext uri="{FF2B5EF4-FFF2-40B4-BE49-F238E27FC236}">
                <a16:creationId xmlns:a16="http://schemas.microsoft.com/office/drawing/2014/main" id="{2C219616-12B7-9212-2F8C-11132CFE0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496" y="0"/>
            <a:ext cx="2365504" cy="1605410"/>
          </a:xfrm>
          <a:prstGeom prst="rect">
            <a:avLst/>
          </a:prstGeom>
        </p:spPr>
      </p:pic>
      <p:pic>
        <p:nvPicPr>
          <p:cNvPr id="11" name="Chart" descr="Kako so se spremenil tvoj odnos sedaj, ko ste končali aktivnost (n = 33)">
            <a:extLst>
              <a:ext uri="{FF2B5EF4-FFF2-40B4-BE49-F238E27FC236}">
                <a16:creationId xmlns:a16="http://schemas.microsoft.com/office/drawing/2014/main" id="{6AEED7F1-B0F3-7710-9842-7B6FDF8DF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66308" y="1350963"/>
            <a:ext cx="10634133" cy="3987800"/>
          </a:xfrm>
          <a:prstGeom prst="rect">
            <a:avLst/>
          </a:prstGeom>
        </p:spPr>
      </p:pic>
      <p:pic>
        <p:nvPicPr>
          <p:cNvPr id="12" name="Chart" descr="Moje mnenje o predmetih MINT je po tej aktivnosti (n = 33)">
            <a:extLst>
              <a:ext uri="{FF2B5EF4-FFF2-40B4-BE49-F238E27FC236}">
                <a16:creationId xmlns:a16="http://schemas.microsoft.com/office/drawing/2014/main" id="{F10AE989-6CA5-17FB-6D54-C54CECF14DD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r="9221"/>
          <a:stretch/>
        </p:blipFill>
        <p:spPr>
          <a:xfrm>
            <a:off x="7179652" y="4316412"/>
            <a:ext cx="5012348" cy="2381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406F7-C182-FB5F-B8DC-B5954E1AE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Odnos</a:t>
            </a:r>
            <a:r>
              <a:rPr lang="en-US" dirty="0"/>
              <a:t> do </a:t>
            </a:r>
            <a:r>
              <a:rPr lang="en-US" dirty="0" err="1"/>
              <a:t>biologije</a:t>
            </a:r>
            <a:endParaRPr lang="en-US" dirty="0"/>
          </a:p>
        </p:txBody>
      </p:sp>
      <p:pic>
        <p:nvPicPr>
          <p:cNvPr id="4" name="Chart" descr="Oceni svoj odnos do predmeta, kjer boste uporabili računalništvo (kemija, fizika ...) (n = 38)">
            <a:extLst>
              <a:ext uri="{FF2B5EF4-FFF2-40B4-BE49-F238E27FC236}">
                <a16:creationId xmlns:a16="http://schemas.microsoft.com/office/drawing/2014/main" id="{058ABB91-9AF7-EC0A-7B87-07E8D24B4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0325"/>
            <a:ext cx="7620000" cy="2857500"/>
          </a:xfrm>
          <a:prstGeom prst="rect">
            <a:avLst/>
          </a:prstGeom>
        </p:spPr>
      </p:pic>
      <p:pic>
        <p:nvPicPr>
          <p:cNvPr id="5" name="Chart" descr="Oceni svoj odnos do predmeta, kjer boste uporabili računalništvo (kemija, fizika ...) (n = 32)">
            <a:extLst>
              <a:ext uri="{FF2B5EF4-FFF2-40B4-BE49-F238E27FC236}">
                <a16:creationId xmlns:a16="http://schemas.microsoft.com/office/drawing/2014/main" id="{C511B8DF-A3CD-E1A0-1214-F411F6D11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275" y="3635375"/>
            <a:ext cx="7620000" cy="2857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7310E-3320-A139-00E9-8CF8D38C8EB9}"/>
              </a:ext>
            </a:extLst>
          </p:cNvPr>
          <p:cNvSpPr txBox="1"/>
          <p:nvPr/>
        </p:nvSpPr>
        <p:spPr>
          <a:xfrm>
            <a:off x="7620000" y="1920458"/>
            <a:ext cx="4354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</a:t>
            </a:r>
            <a:r>
              <a:rPr lang="en-US" dirty="0" err="1"/>
              <a:t>več</a:t>
            </a:r>
            <a:r>
              <a:rPr lang="en-US" dirty="0"/>
              <a:t> je </a:t>
            </a:r>
            <a:r>
              <a:rPr lang="en-US" dirty="0" err="1"/>
              <a:t>takih</a:t>
            </a:r>
            <a:r>
              <a:rPr lang="en-US" dirty="0"/>
              <a:t>, ki </a:t>
            </a:r>
            <a:r>
              <a:rPr lang="en-US" dirty="0" err="1"/>
              <a:t>jih</a:t>
            </a:r>
            <a:r>
              <a:rPr lang="en-US" dirty="0"/>
              <a:t> </a:t>
            </a:r>
            <a:r>
              <a:rPr lang="en-US" dirty="0" err="1"/>
              <a:t>veseli</a:t>
            </a:r>
            <a:r>
              <a:rPr lang="en-US" dirty="0"/>
              <a:t> (</a:t>
            </a:r>
            <a:r>
              <a:rPr lang="en-US" dirty="0" err="1"/>
              <a:t>zanimanje</a:t>
            </a:r>
            <a:r>
              <a:rPr lang="en-US" dirty="0"/>
              <a:t> </a:t>
            </a:r>
            <a:r>
              <a:rPr lang="en-US" dirty="0" err="1"/>
              <a:t>nekoliko</a:t>
            </a:r>
            <a:endParaRPr lang="en-US" dirty="0"/>
          </a:p>
          <a:p>
            <a:r>
              <a:rPr lang="en-US" dirty="0" err="1"/>
              <a:t>večje</a:t>
            </a:r>
            <a:r>
              <a:rPr lang="en-US" dirty="0"/>
              <a:t>)</a:t>
            </a:r>
          </a:p>
          <a:p>
            <a:r>
              <a:rPr lang="en-US" dirty="0"/>
              <a:t>-</a:t>
            </a:r>
            <a:r>
              <a:rPr lang="en-US" dirty="0" err="1"/>
              <a:t>manj</a:t>
            </a:r>
            <a:r>
              <a:rPr lang="en-US" dirty="0"/>
              <a:t> </a:t>
            </a:r>
            <a:r>
              <a:rPr lang="en-US" dirty="0" err="1"/>
              <a:t>neodločenih</a:t>
            </a:r>
            <a:endParaRPr lang="en-US" dirty="0"/>
          </a:p>
          <a:p>
            <a:endParaRPr lang="en-US" dirty="0"/>
          </a:p>
        </p:txBody>
      </p:sp>
      <p:pic>
        <p:nvPicPr>
          <p:cNvPr id="7" name="Slika 20">
            <a:extLst>
              <a:ext uri="{FF2B5EF4-FFF2-40B4-BE49-F238E27FC236}">
                <a16:creationId xmlns:a16="http://schemas.microsoft.com/office/drawing/2014/main" id="{9F541327-27EA-9AAA-0590-65FA7D79A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2650" y="0"/>
            <a:ext cx="2419350" cy="16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587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7B45B4-60C8-7130-FCD7-BBDB2C036C40}"/>
              </a:ext>
            </a:extLst>
          </p:cNvPr>
          <p:cNvSpPr txBox="1"/>
          <p:nvPr/>
        </p:nvSpPr>
        <p:spPr>
          <a:xfrm>
            <a:off x="385764" y="327026"/>
            <a:ext cx="11323632" cy="22875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fontAlgn="base">
              <a:lnSpc>
                <a:spcPct val="90000"/>
              </a:lnSpc>
              <a:spcAft>
                <a:spcPts val="600"/>
              </a:spcAft>
            </a:pPr>
            <a:r>
              <a:rPr lang="en-US" sz="2800" b="1" i="0" u="none" strike="noStrike" dirty="0"/>
              <a:t>Bi rad(a), da se </a:t>
            </a:r>
            <a:r>
              <a:rPr lang="en-US" sz="2800" b="1" i="0" u="none" strike="noStrike" dirty="0" err="1"/>
              <a:t>tak</a:t>
            </a:r>
            <a:r>
              <a:rPr lang="en-US" sz="2800" b="1" i="0" u="none" strike="noStrike" dirty="0"/>
              <a:t> </a:t>
            </a:r>
            <a:r>
              <a:rPr lang="en-US" sz="2800" b="1" i="0" u="none" strike="noStrike" dirty="0" err="1"/>
              <a:t>pristop</a:t>
            </a:r>
            <a:r>
              <a:rPr lang="en-US" sz="2800" b="1" i="0" u="none" strike="noStrike" dirty="0"/>
              <a:t> k </a:t>
            </a:r>
            <a:r>
              <a:rPr lang="en-US" sz="2800" b="1" i="0" u="none" strike="noStrike" dirty="0" err="1"/>
              <a:t>snovi</a:t>
            </a:r>
            <a:r>
              <a:rPr lang="en-US" sz="2800" b="1" i="0" u="none" strike="noStrike" dirty="0"/>
              <a:t>, ki </a:t>
            </a:r>
            <a:r>
              <a:rPr lang="en-US" sz="2800" b="1" i="0" u="none" strike="noStrike" dirty="0" err="1"/>
              <a:t>ste</a:t>
            </a:r>
            <a:r>
              <a:rPr lang="en-US" sz="2800" b="1" i="0" u="none" strike="noStrike" dirty="0"/>
              <a:t> ga </a:t>
            </a:r>
            <a:r>
              <a:rPr lang="en-US" sz="2800" b="1" i="0" u="none" strike="noStrike" dirty="0" err="1"/>
              <a:t>izvedli</a:t>
            </a:r>
            <a:r>
              <a:rPr lang="en-US" sz="2800" b="1" i="0" u="none" strike="noStrike" dirty="0"/>
              <a:t> (</a:t>
            </a:r>
            <a:r>
              <a:rPr lang="en-US" sz="2800" b="1" i="0" u="none" strike="noStrike" dirty="0" err="1"/>
              <a:t>prepletanje</a:t>
            </a:r>
            <a:r>
              <a:rPr lang="en-US" sz="2800" b="1" i="0" u="none" strike="noStrike" dirty="0"/>
              <a:t> "</a:t>
            </a:r>
            <a:r>
              <a:rPr lang="en-US" sz="2800" b="1" i="0" u="none" strike="noStrike" dirty="0" err="1"/>
              <a:t>druge</a:t>
            </a:r>
            <a:r>
              <a:rPr lang="en-US" sz="2800" b="1" i="0" u="none" strike="noStrike" dirty="0"/>
              <a:t>" </a:t>
            </a:r>
            <a:r>
              <a:rPr lang="en-US" sz="2800" b="1" i="0" u="none" strike="noStrike" dirty="0" err="1"/>
              <a:t>snovi</a:t>
            </a:r>
            <a:r>
              <a:rPr lang="en-US" sz="2800" b="1" i="0" u="none" strike="noStrike" dirty="0"/>
              <a:t> in </a:t>
            </a:r>
            <a:r>
              <a:rPr lang="en-US" sz="2800" b="1" i="0" u="none" strike="noStrike" dirty="0" err="1"/>
              <a:t>računalništva</a:t>
            </a:r>
            <a:r>
              <a:rPr lang="en-US" sz="2800" b="1" i="0" u="none" strike="noStrike" dirty="0"/>
              <a:t>) </a:t>
            </a:r>
            <a:r>
              <a:rPr lang="en-US" sz="2800" b="1" i="0" u="none" strike="noStrike" dirty="0" err="1"/>
              <a:t>še</a:t>
            </a:r>
            <a:r>
              <a:rPr lang="en-US" sz="2800" b="1" i="0" u="none" strike="noStrike" dirty="0"/>
              <a:t> </a:t>
            </a:r>
            <a:r>
              <a:rPr lang="en-US" sz="2800" b="1" i="0" u="none" strike="noStrike" dirty="0" err="1"/>
              <a:t>večkrat</a:t>
            </a:r>
            <a:r>
              <a:rPr lang="en-US" sz="2800" b="1" i="0" u="none" strike="noStrike" dirty="0"/>
              <a:t> </a:t>
            </a:r>
            <a:r>
              <a:rPr lang="en-US" sz="2800" b="1" i="0" u="none" strike="noStrike" dirty="0" err="1"/>
              <a:t>izvaja</a:t>
            </a:r>
            <a:r>
              <a:rPr lang="en-US" sz="2800" b="1" i="0" u="none" strike="noStrike" dirty="0"/>
              <a:t> (n = 34)</a:t>
            </a:r>
          </a:p>
        </p:txBody>
      </p:sp>
      <p:pic>
        <p:nvPicPr>
          <p:cNvPr id="4" name="Chart" descr="Bi rad(a), da se tak pristop k snovi, ki ga boste izvedli (prepletanje &quot;druge&quot; snovi in računalništva) še večkrat izvaja (n = 34)">
            <a:extLst>
              <a:ext uri="{FF2B5EF4-FFF2-40B4-BE49-F238E27FC236}">
                <a16:creationId xmlns:a16="http://schemas.microsoft.com/office/drawing/2014/main" id="{68E298F0-F7FF-5AF5-28F5-60EE5FA237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1" r="5829"/>
          <a:stretch/>
        </p:blipFill>
        <p:spPr>
          <a:xfrm>
            <a:off x="-9168" y="2763151"/>
            <a:ext cx="12201168" cy="4093262"/>
          </a:xfrm>
          <a:custGeom>
            <a:avLst/>
            <a:gdLst/>
            <a:ahLst/>
            <a:cxnLst/>
            <a:rect l="l" t="t" r="r" b="b"/>
            <a:pathLst>
              <a:path w="12201168" h="4093262">
                <a:moveTo>
                  <a:pt x="12201168" y="0"/>
                </a:moveTo>
                <a:lnTo>
                  <a:pt x="12201168" y="4093262"/>
                </a:lnTo>
                <a:lnTo>
                  <a:pt x="0" y="4093262"/>
                </a:lnTo>
                <a:lnTo>
                  <a:pt x="0" y="49771"/>
                </a:lnTo>
                <a:lnTo>
                  <a:pt x="344880" y="64399"/>
                </a:lnTo>
                <a:cubicBezTo>
                  <a:pt x="3386438" y="213466"/>
                  <a:pt x="6427997" y="534535"/>
                  <a:pt x="9469555" y="167599"/>
                </a:cubicBezTo>
                <a:cubicBezTo>
                  <a:pt x="10229945" y="75865"/>
                  <a:pt x="10990334" y="27132"/>
                  <a:pt x="11750723" y="796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164420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15AF8-B8BB-0AB6-B0A9-E9F4A54EF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Nekaj</a:t>
            </a:r>
            <a:r>
              <a:rPr lang="en-US" dirty="0"/>
              <a:t> </a:t>
            </a:r>
            <a:r>
              <a:rPr lang="en-US" dirty="0" err="1"/>
              <a:t>izjav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91517-2B2B-90B3-8AA4-50BB15CC3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0" i="0" dirty="0" err="1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lahko</a:t>
            </a:r>
            <a:r>
              <a:rPr lang="en-GB" b="0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 bi </a:t>
            </a:r>
            <a:r>
              <a:rPr lang="en-GB" b="0" i="0" dirty="0" err="1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bilo</a:t>
            </a:r>
            <a:r>
              <a:rPr lang="en-GB" b="0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GB" b="0" i="0" dirty="0" err="1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več</a:t>
            </a:r>
            <a:r>
              <a:rPr lang="en-GB" b="0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GB" b="0" i="0" dirty="0" err="1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računalništva</a:t>
            </a:r>
            <a:r>
              <a:rPr lang="en-GB" b="0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 v </a:t>
            </a:r>
            <a:r>
              <a:rPr lang="en-GB" b="0" i="0" dirty="0" err="1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osnovnih</a:t>
            </a:r>
            <a:r>
              <a:rPr lang="en-GB" b="0" i="0" dirty="0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 </a:t>
            </a:r>
            <a:r>
              <a:rPr lang="en-GB" b="0" i="0" dirty="0" err="1">
                <a:solidFill>
                  <a:srgbClr val="C00000"/>
                </a:solidFill>
                <a:effectLst/>
                <a:latin typeface="Source Sans Pro" panose="020B0503030403020204" pitchFamily="34" charset="0"/>
              </a:rPr>
              <a:t>šolah</a:t>
            </a:r>
            <a:endParaRPr lang="en-GB" b="0" i="0" dirty="0">
              <a:solidFill>
                <a:srgbClr val="C00000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računalništvo</a:t>
            </a:r>
            <a:r>
              <a:rPr lang="en-US" dirty="0">
                <a:solidFill>
                  <a:srgbClr val="C00000"/>
                </a:solidFill>
              </a:rPr>
              <a:t> mi je </a:t>
            </a:r>
            <a:r>
              <a:rPr lang="en-US" dirty="0" err="1">
                <a:solidFill>
                  <a:srgbClr val="C00000"/>
                </a:solidFill>
              </a:rPr>
              <a:t>čisto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malo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postalo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bolj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zanimivo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je </a:t>
            </a:r>
            <a:r>
              <a:rPr lang="en-US" dirty="0" err="1">
                <a:solidFill>
                  <a:srgbClr val="C00000"/>
                </a:solidFill>
              </a:rPr>
              <a:t>bolj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zanimiv</a:t>
            </a:r>
            <a:r>
              <a:rPr lang="en-US" dirty="0">
                <a:solidFill>
                  <a:srgbClr val="C00000"/>
                </a:solidFill>
              </a:rPr>
              <a:t> pouk</a:t>
            </a:r>
          </a:p>
          <a:p>
            <a:r>
              <a:rPr lang="en-US" dirty="0">
                <a:solidFill>
                  <a:srgbClr val="C00000"/>
                </a:solidFill>
              </a:rPr>
              <a:t>postal </a:t>
            </a:r>
            <a:r>
              <a:rPr lang="en-US" dirty="0" err="1">
                <a:solidFill>
                  <a:srgbClr val="C00000"/>
                </a:solidFill>
              </a:rPr>
              <a:t>bom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programer</a:t>
            </a:r>
            <a:endParaRPr lang="en-US" dirty="0">
              <a:solidFill>
                <a:srgbClr val="C00000"/>
              </a:solidFill>
            </a:endParaRPr>
          </a:p>
          <a:p>
            <a:r>
              <a:rPr lang="en-US" dirty="0" err="1">
                <a:solidFill>
                  <a:schemeClr val="accent1"/>
                </a:solidFill>
              </a:rPr>
              <a:t>bilo</a:t>
            </a:r>
            <a:r>
              <a:rPr lang="en-US" dirty="0">
                <a:solidFill>
                  <a:schemeClr val="accent1"/>
                </a:solidFill>
              </a:rPr>
              <a:t> je </a:t>
            </a:r>
            <a:r>
              <a:rPr lang="en-US" dirty="0" err="1">
                <a:solidFill>
                  <a:schemeClr val="accent1"/>
                </a:solidFill>
              </a:rPr>
              <a:t>težko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je </a:t>
            </a:r>
            <a:r>
              <a:rPr lang="en-US" dirty="0" err="1">
                <a:solidFill>
                  <a:srgbClr val="C00000"/>
                </a:solidFill>
              </a:rPr>
              <a:t>zelo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zanimivo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samo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mene</a:t>
            </a:r>
            <a:r>
              <a:rPr lang="en-US" dirty="0">
                <a:solidFill>
                  <a:schemeClr val="accent1"/>
                </a:solidFill>
              </a:rPr>
              <a:t> to ne </a:t>
            </a:r>
            <a:r>
              <a:rPr lang="en-US" dirty="0" err="1">
                <a:solidFill>
                  <a:schemeClr val="accent1"/>
                </a:solidFill>
              </a:rPr>
              <a:t>zanima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ampak</a:t>
            </a:r>
            <a:r>
              <a:rPr lang="en-US" dirty="0">
                <a:solidFill>
                  <a:schemeClr val="accent1"/>
                </a:solidFill>
              </a:rPr>
              <a:t> me </a:t>
            </a:r>
            <a:r>
              <a:rPr lang="en-US" dirty="0" err="1">
                <a:solidFill>
                  <a:schemeClr val="accent1"/>
                </a:solidFill>
              </a:rPr>
              <a:t>bolj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zdravstvo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dirty="0" err="1">
                <a:solidFill>
                  <a:srgbClr val="C00000"/>
                </a:solidFill>
              </a:rPr>
              <a:t>bilo</a:t>
            </a:r>
            <a:r>
              <a:rPr lang="en-US" dirty="0">
                <a:solidFill>
                  <a:srgbClr val="C00000"/>
                </a:solidFill>
              </a:rPr>
              <a:t> je </a:t>
            </a:r>
            <a:r>
              <a:rPr lang="en-US" dirty="0" err="1">
                <a:solidFill>
                  <a:srgbClr val="C00000"/>
                </a:solidFill>
              </a:rPr>
              <a:t>zanimivo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veliko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novega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sem</a:t>
            </a:r>
            <a:r>
              <a:rPr lang="en-US" dirty="0">
                <a:solidFill>
                  <a:srgbClr val="C00000"/>
                </a:solidFill>
              </a:rPr>
              <a:t> se </a:t>
            </a:r>
            <a:r>
              <a:rPr lang="en-US" dirty="0" err="1">
                <a:solidFill>
                  <a:srgbClr val="C00000"/>
                </a:solidFill>
              </a:rPr>
              <a:t>naučil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739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1106</Words>
  <Application>Microsoft Macintosh PowerPoint</Application>
  <PresentationFormat>Widescreen</PresentationFormat>
  <Paragraphs>145</Paragraphs>
  <Slides>56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Arial</vt:lpstr>
      <vt:lpstr>Calibri</vt:lpstr>
      <vt:lpstr>Calibri Light</vt:lpstr>
      <vt:lpstr>Source Sans Pro</vt:lpstr>
      <vt:lpstr>Office Theme</vt:lpstr>
      <vt:lpstr>Ankete učencev</vt:lpstr>
      <vt:lpstr>PowerPoint Presentation</vt:lpstr>
      <vt:lpstr>PowerPoint Presentation</vt:lpstr>
      <vt:lpstr>Okoli 40 učencev, 9. razred</vt:lpstr>
      <vt:lpstr>Odnos do računalništva</vt:lpstr>
      <vt:lpstr>Sprememba odnosa do računalništva</vt:lpstr>
      <vt:lpstr>Odnos do biologije</vt:lpstr>
      <vt:lpstr>PowerPoint Presentation</vt:lpstr>
      <vt:lpstr>Nekaj izjav</vt:lpstr>
      <vt:lpstr>KemKal</vt:lpstr>
      <vt:lpstr>PowerPoint Presentation</vt:lpstr>
      <vt:lpstr>Število učencev – več kot 20, 9. razred</vt:lpstr>
      <vt:lpstr>Odnos do računalniških tem</vt:lpstr>
      <vt:lpstr>Sprememba odnosa do računalništva</vt:lpstr>
      <vt:lpstr>Odnos do kemije</vt:lpstr>
      <vt:lpstr>Nekaj izjav</vt:lpstr>
      <vt:lpstr>PowerPoint Presentation</vt:lpstr>
      <vt:lpstr>PowerPoint Presentation</vt:lpstr>
      <vt:lpstr>21 dijakov, 3. letnik SSŠ</vt:lpstr>
      <vt:lpstr>Odnos do računalništva</vt:lpstr>
      <vt:lpstr>Sprememba odnosa do računalništva</vt:lpstr>
      <vt:lpstr>Odnos do drugega predmeta (umetnost?)</vt:lpstr>
      <vt:lpstr>Neka izjav in želje</vt:lpstr>
      <vt:lpstr>PowerPoint Presentation</vt:lpstr>
      <vt:lpstr>Kemijski kalkulator</vt:lpstr>
      <vt:lpstr>PowerPoint Presentation</vt:lpstr>
      <vt:lpstr>Vzorec, dijaki 2. letnik, gimnazija</vt:lpstr>
      <vt:lpstr>Odnos do računalništva</vt:lpstr>
      <vt:lpstr>Sprememba odnosa do računalništva</vt:lpstr>
      <vt:lpstr>Odnos do kemije</vt:lpstr>
      <vt:lpstr>Izjave</vt:lpstr>
      <vt:lpstr>PowerPoint Presentation</vt:lpstr>
      <vt:lpstr>Fizično računalništvo pri pouku fizike</vt:lpstr>
      <vt:lpstr>PowerPoint Presentation</vt:lpstr>
      <vt:lpstr>Več kot 45 dijakov, 1. in 2. letnik</vt:lpstr>
      <vt:lpstr>Odnos do računalništva</vt:lpstr>
      <vt:lpstr>PowerPoint Presentation</vt:lpstr>
      <vt:lpstr>Odnos do fizike</vt:lpstr>
      <vt:lpstr>Izjave</vt:lpstr>
      <vt:lpstr>PowerPoint Presentation</vt:lpstr>
      <vt:lpstr>Matematika in Pišek</vt:lpstr>
      <vt:lpstr>PowerPoint Presentation</vt:lpstr>
      <vt:lpstr>Okoli 30 dijakov, 1. letnik</vt:lpstr>
      <vt:lpstr>Odnos do računalništva</vt:lpstr>
      <vt:lpstr>Sprememba odnosa do računalništva</vt:lpstr>
      <vt:lpstr>Odnos do matematike</vt:lpstr>
      <vt:lpstr>Izjave</vt:lpstr>
      <vt:lpstr>PowerPoint Presentation</vt:lpstr>
      <vt:lpstr>PowerPoint Presentation</vt:lpstr>
      <vt:lpstr>&gt;100 dijakov 1. letnika, srednja gradbena</vt:lpstr>
      <vt:lpstr>Odnos do računalništva</vt:lpstr>
      <vt:lpstr>Sprememba odnosa do računalništva</vt:lpstr>
      <vt:lpstr>Odnos do matematike</vt:lpstr>
      <vt:lpstr>Izjave</vt:lpstr>
      <vt:lpstr>PowerPoint Presentation</vt:lpstr>
      <vt:lpstr>Zaključki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Ankete učencev</dc:title>
  <dc:creator>Nancovska Serbec, Irena</dc:creator>
  <cp:lastModifiedBy>Nancovska Serbec, Irena</cp:lastModifiedBy>
  <cp:revision>22</cp:revision>
  <dcterms:created xsi:type="dcterms:W3CDTF">2023-07-06T05:10:50Z</dcterms:created>
  <dcterms:modified xsi:type="dcterms:W3CDTF">2023-07-07T07:43:58Z</dcterms:modified>
</cp:coreProperties>
</file>