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hM8OgoSBIKbpYG/fo/+3FuIVj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gabri\OneDrive\Dokumenti\analiza%20anket.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gabri\OneDrive\Dokumenti\analiza%20ank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si želiš, da se takšno prepletanje še kdaj izvaja</a:t>
            </a:r>
          </a:p>
        </c:rich>
      </c:tx>
      <c:layout>
        <c:manualLayout>
          <c:xMode val="edge"/>
          <c:yMode val="edge"/>
          <c:x val="0.14657633420822397"/>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0.1866791338582677"/>
          <c:y val="0.19486111111111112"/>
          <c:w val="0.75620975503062116"/>
          <c:h val="0.72088764946048411"/>
        </c:manualLayout>
      </c:layout>
      <c:barChart>
        <c:barDir val="bar"/>
        <c:grouping val="clustered"/>
        <c:varyColors val="0"/>
        <c:ser>
          <c:idx val="0"/>
          <c:order val="0"/>
          <c:spPr>
            <a:solidFill>
              <a:schemeClr val="accent1"/>
            </a:solidFill>
            <a:ln>
              <a:noFill/>
            </a:ln>
            <a:effectLst/>
          </c:spPr>
          <c:invertIfNegative val="0"/>
          <c:cat>
            <c:strRef>
              <c:f>List13!$A$1:$A$5</c:f>
              <c:strCache>
                <c:ptCount val="5"/>
                <c:pt idx="0">
                  <c:v>da, čim večkrat </c:v>
                </c:pt>
                <c:pt idx="1">
                  <c:v>da, občasno</c:v>
                </c:pt>
                <c:pt idx="2">
                  <c:v>raje ne</c:v>
                </c:pt>
                <c:pt idx="3">
                  <c:v>nikakor ne</c:v>
                </c:pt>
                <c:pt idx="4">
                  <c:v>brez odgovora</c:v>
                </c:pt>
              </c:strCache>
            </c:strRef>
          </c:cat>
          <c:val>
            <c:numRef>
              <c:f>List13!$B$1:$B$5</c:f>
              <c:numCache>
                <c:formatCode>General</c:formatCode>
                <c:ptCount val="5"/>
                <c:pt idx="0">
                  <c:v>9</c:v>
                </c:pt>
                <c:pt idx="1">
                  <c:v>8</c:v>
                </c:pt>
                <c:pt idx="2">
                  <c:v>3</c:v>
                </c:pt>
                <c:pt idx="3">
                  <c:v>0</c:v>
                </c:pt>
                <c:pt idx="4">
                  <c:v>0</c:v>
                </c:pt>
              </c:numCache>
            </c:numRef>
          </c:val>
          <c:extLst>
            <c:ext xmlns:c16="http://schemas.microsoft.com/office/drawing/2014/chart" uri="{C3380CC4-5D6E-409C-BE32-E72D297353CC}">
              <c16:uniqueId val="{00000000-DE42-4A5D-BB6C-005BD6A1CAD2}"/>
            </c:ext>
          </c:extLst>
        </c:ser>
        <c:dLbls>
          <c:showLegendKey val="0"/>
          <c:showVal val="0"/>
          <c:showCatName val="0"/>
          <c:showSerName val="0"/>
          <c:showPercent val="0"/>
          <c:showBubbleSize val="0"/>
        </c:dLbls>
        <c:gapWidth val="182"/>
        <c:axId val="1053947983"/>
        <c:axId val="1053942575"/>
      </c:barChart>
      <c:catAx>
        <c:axId val="10539479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053942575"/>
        <c:crosses val="autoZero"/>
        <c:auto val="1"/>
        <c:lblAlgn val="ctr"/>
        <c:lblOffset val="100"/>
        <c:noMultiLvlLbl val="0"/>
      </c:catAx>
      <c:valAx>
        <c:axId val="105394257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053947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moj</a:t>
            </a:r>
            <a:r>
              <a:rPr lang="sl-SI" baseline="0"/>
              <a:t> odnos do računalništva</a:t>
            </a:r>
            <a:endParaRPr lang="sl-S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0.26984601924759405"/>
          <c:y val="0.19486111111111112"/>
          <c:w val="0.70082064741907257"/>
          <c:h val="0.72088764946048411"/>
        </c:manualLayout>
      </c:layout>
      <c:barChart>
        <c:barDir val="bar"/>
        <c:grouping val="clustered"/>
        <c:varyColors val="0"/>
        <c:ser>
          <c:idx val="0"/>
          <c:order val="0"/>
          <c:spPr>
            <a:solidFill>
              <a:schemeClr val="accent1"/>
            </a:solidFill>
            <a:ln>
              <a:noFill/>
            </a:ln>
            <a:effectLst/>
          </c:spPr>
          <c:invertIfNegative val="0"/>
          <c:cat>
            <c:strRef>
              <c:f>List11!$A$1:$A$5</c:f>
              <c:strCache>
                <c:ptCount val="5"/>
                <c:pt idx="0">
                  <c:v>se je okrepil</c:v>
                </c:pt>
                <c:pt idx="1">
                  <c:v>je ostal enak</c:v>
                </c:pt>
                <c:pt idx="2">
                  <c:v>se je zmanjšal</c:v>
                </c:pt>
                <c:pt idx="3">
                  <c:v>ne morem se odločiti</c:v>
                </c:pt>
                <c:pt idx="4">
                  <c:v>brez odgovora</c:v>
                </c:pt>
              </c:strCache>
            </c:strRef>
          </c:cat>
          <c:val>
            <c:numRef>
              <c:f>List11!$B$1:$B$5</c:f>
              <c:numCache>
                <c:formatCode>General</c:formatCode>
                <c:ptCount val="5"/>
                <c:pt idx="0">
                  <c:v>9</c:v>
                </c:pt>
                <c:pt idx="1">
                  <c:v>8</c:v>
                </c:pt>
                <c:pt idx="2">
                  <c:v>1</c:v>
                </c:pt>
                <c:pt idx="3">
                  <c:v>2</c:v>
                </c:pt>
              </c:numCache>
            </c:numRef>
          </c:val>
          <c:extLst>
            <c:ext xmlns:c16="http://schemas.microsoft.com/office/drawing/2014/chart" uri="{C3380CC4-5D6E-409C-BE32-E72D297353CC}">
              <c16:uniqueId val="{00000000-5F95-48EB-8D80-900D0A374217}"/>
            </c:ext>
          </c:extLst>
        </c:ser>
        <c:dLbls>
          <c:showLegendKey val="0"/>
          <c:showVal val="0"/>
          <c:showCatName val="0"/>
          <c:showSerName val="0"/>
          <c:showPercent val="0"/>
          <c:showBubbleSize val="0"/>
        </c:dLbls>
        <c:gapWidth val="182"/>
        <c:axId val="1146339727"/>
        <c:axId val="1146340143"/>
      </c:barChart>
      <c:catAx>
        <c:axId val="11463397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146340143"/>
        <c:crosses val="autoZero"/>
        <c:auto val="1"/>
        <c:lblAlgn val="ctr"/>
        <c:lblOffset val="100"/>
        <c:noMultiLvlLbl val="0"/>
      </c:catAx>
      <c:valAx>
        <c:axId val="11463401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1463397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6daacada61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26daacada61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g26daacada61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sl-SI"/>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6daacada61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26daacada61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g26daacada61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sl-SI"/>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6daacada61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26daacada61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26daacada61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sl-SI"/>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6daacada6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26daacada6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26daacada6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sl-SI"/>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jp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4.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ni diapozitiv"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 name="Google Shape;18;p23"/>
          <p:cNvPicPr preferRelativeResize="0"/>
          <p:nvPr/>
        </p:nvPicPr>
        <p:blipFill rotWithShape="1">
          <a:blip r:embed="rId2">
            <a:alphaModFix/>
          </a:blip>
          <a:srcRect b="0" l="0" r="0" t="0"/>
          <a:stretch/>
        </p:blipFill>
        <p:spPr>
          <a:xfrm>
            <a:off x="1524000" y="95509"/>
            <a:ext cx="7506118" cy="998315"/>
          </a:xfrm>
          <a:prstGeom prst="rect">
            <a:avLst/>
          </a:prstGeom>
          <a:noFill/>
          <a:ln>
            <a:noFill/>
          </a:ln>
        </p:spPr>
      </p:pic>
      <p:pic>
        <p:nvPicPr>
          <p:cNvPr id="19" name="Google Shape;19;p23"/>
          <p:cNvPicPr preferRelativeResize="0"/>
          <p:nvPr/>
        </p:nvPicPr>
        <p:blipFill rotWithShape="1">
          <a:blip r:embed="rId3">
            <a:alphaModFix/>
          </a:blip>
          <a:srcRect b="0" l="0" r="0" t="0"/>
          <a:stretch/>
        </p:blipFill>
        <p:spPr>
          <a:xfrm>
            <a:off x="767058" y="5568346"/>
            <a:ext cx="10909127" cy="1289654"/>
          </a:xfrm>
          <a:prstGeom prst="rect">
            <a:avLst/>
          </a:prstGeom>
          <a:noFill/>
          <a:ln>
            <a:noFill/>
          </a:ln>
        </p:spPr>
      </p:pic>
      <p:pic>
        <p:nvPicPr>
          <p:cNvPr id="20" name="Google Shape;20;p23"/>
          <p:cNvPicPr preferRelativeResize="0"/>
          <p:nvPr/>
        </p:nvPicPr>
        <p:blipFill rotWithShape="1">
          <a:blip r:embed="rId4">
            <a:alphaModFix/>
          </a:blip>
          <a:srcRect b="0" l="0" r="0" t="0"/>
          <a:stretch/>
        </p:blipFill>
        <p:spPr>
          <a:xfrm>
            <a:off x="9469120" y="66970"/>
            <a:ext cx="2578854" cy="14265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sebina z naslovom" type="objTx">
  <p:cSld name="OBJECT_WITH_CAPTION_TEXT">
    <p:spTree>
      <p:nvGrpSpPr>
        <p:cNvPr id="96" name="Shape 96"/>
        <p:cNvGrpSpPr/>
        <p:nvPr/>
      </p:nvGrpSpPr>
      <p:grpSpPr>
        <a:xfrm>
          <a:off x="0" y="0"/>
          <a:ext cx="0" cy="0"/>
          <a:chOff x="0" y="0"/>
          <a:chExt cx="0" cy="0"/>
        </a:xfrm>
      </p:grpSpPr>
      <p:sp>
        <p:nvSpPr>
          <p:cNvPr id="97" name="Google Shape;97;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9" name="Google Shape;99;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0" name="Google Shape;10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pic>
        <p:nvPicPr>
          <p:cNvPr id="103" name="Google Shape;103;p19"/>
          <p:cNvPicPr preferRelativeResize="0"/>
          <p:nvPr/>
        </p:nvPicPr>
        <p:blipFill rotWithShape="1">
          <a:blip r:embed="rId2">
            <a:alphaModFix/>
          </a:blip>
          <a:srcRect b="0" l="0" r="0" t="0"/>
          <a:stretch/>
        </p:blipFill>
        <p:spPr>
          <a:xfrm>
            <a:off x="716816" y="5697414"/>
            <a:ext cx="10909127" cy="1160585"/>
          </a:xfrm>
          <a:prstGeom prst="rect">
            <a:avLst/>
          </a:prstGeom>
          <a:noFill/>
          <a:ln>
            <a:noFill/>
          </a:ln>
        </p:spPr>
      </p:pic>
      <p:pic>
        <p:nvPicPr>
          <p:cNvPr id="104" name="Google Shape;104;p19"/>
          <p:cNvPicPr preferRelativeResize="0"/>
          <p:nvPr/>
        </p:nvPicPr>
        <p:blipFill rotWithShape="1">
          <a:blip r:embed="rId3">
            <a:alphaModFix/>
          </a:blip>
          <a:srcRect b="0" l="0" r="0" t="0"/>
          <a:stretch/>
        </p:blipFill>
        <p:spPr>
          <a:xfrm>
            <a:off x="0" y="0"/>
            <a:ext cx="7506118" cy="998315"/>
          </a:xfrm>
          <a:prstGeom prst="rect">
            <a:avLst/>
          </a:prstGeom>
          <a:noFill/>
          <a:ln>
            <a:noFill/>
          </a:ln>
        </p:spPr>
      </p:pic>
      <p:pic>
        <p:nvPicPr>
          <p:cNvPr id="105" name="Google Shape;105;p19"/>
          <p:cNvPicPr preferRelativeResize="0"/>
          <p:nvPr/>
        </p:nvPicPr>
        <p:blipFill rotWithShape="1">
          <a:blip r:embed="rId4">
            <a:alphaModFix/>
          </a:blip>
          <a:srcRect b="0" l="0" r="0" t="0"/>
          <a:stretch/>
        </p:blipFill>
        <p:spPr>
          <a:xfrm>
            <a:off x="9469120" y="66970"/>
            <a:ext cx="2578854" cy="14265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n slika" type="picTx">
  <p:cSld name="PICTURE_WITH_CAPTION_TEXT">
    <p:spTree>
      <p:nvGrpSpPr>
        <p:cNvPr id="106" name="Shape 106"/>
        <p:cNvGrpSpPr/>
        <p:nvPr/>
      </p:nvGrpSpPr>
      <p:grpSpPr>
        <a:xfrm>
          <a:off x="0" y="0"/>
          <a:ext cx="0" cy="0"/>
          <a:chOff x="0" y="0"/>
          <a:chExt cx="0" cy="0"/>
        </a:xfrm>
      </p:grpSpPr>
      <p:sp>
        <p:nvSpPr>
          <p:cNvPr id="107" name="Google Shape;107;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0"/>
          <p:cNvSpPr/>
          <p:nvPr>
            <p:ph idx="2" type="pic"/>
          </p:nvPr>
        </p:nvSpPr>
        <p:spPr>
          <a:xfrm>
            <a:off x="5183188" y="987425"/>
            <a:ext cx="6172200" cy="4873625"/>
          </a:xfrm>
          <a:prstGeom prst="rect">
            <a:avLst/>
          </a:prstGeom>
          <a:noFill/>
          <a:ln>
            <a:noFill/>
          </a:ln>
        </p:spPr>
      </p:sp>
      <p:sp>
        <p:nvSpPr>
          <p:cNvPr id="109" name="Google Shape;109;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0" name="Google Shape;11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pic>
        <p:nvPicPr>
          <p:cNvPr id="113" name="Google Shape;113;p20"/>
          <p:cNvPicPr preferRelativeResize="0"/>
          <p:nvPr/>
        </p:nvPicPr>
        <p:blipFill rotWithShape="1">
          <a:blip r:embed="rId2">
            <a:alphaModFix/>
          </a:blip>
          <a:srcRect b="0" l="0" r="0" t="0"/>
          <a:stretch/>
        </p:blipFill>
        <p:spPr>
          <a:xfrm>
            <a:off x="716816" y="5687366"/>
            <a:ext cx="10909127" cy="1170633"/>
          </a:xfrm>
          <a:prstGeom prst="rect">
            <a:avLst/>
          </a:prstGeom>
          <a:noFill/>
          <a:ln>
            <a:noFill/>
          </a:ln>
        </p:spPr>
      </p:pic>
      <p:pic>
        <p:nvPicPr>
          <p:cNvPr id="114" name="Google Shape;114;p20"/>
          <p:cNvPicPr preferRelativeResize="0"/>
          <p:nvPr/>
        </p:nvPicPr>
        <p:blipFill rotWithShape="1">
          <a:blip r:embed="rId3">
            <a:alphaModFix/>
          </a:blip>
          <a:srcRect b="0" l="0" r="0" t="0"/>
          <a:stretch/>
        </p:blipFill>
        <p:spPr>
          <a:xfrm>
            <a:off x="0" y="0"/>
            <a:ext cx="7506118" cy="998315"/>
          </a:xfrm>
          <a:prstGeom prst="rect">
            <a:avLst/>
          </a:prstGeom>
          <a:noFill/>
          <a:ln>
            <a:noFill/>
          </a:ln>
        </p:spPr>
      </p:pic>
      <p:pic>
        <p:nvPicPr>
          <p:cNvPr id="115" name="Google Shape;115;p20"/>
          <p:cNvPicPr preferRelativeResize="0"/>
          <p:nvPr/>
        </p:nvPicPr>
        <p:blipFill rotWithShape="1">
          <a:blip r:embed="rId4">
            <a:alphaModFix/>
          </a:blip>
          <a:srcRect b="0" l="0" r="0" t="0"/>
          <a:stretch/>
        </p:blipFill>
        <p:spPr>
          <a:xfrm>
            <a:off x="9469120" y="66970"/>
            <a:ext cx="2578854" cy="14265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n navpično besedilo" type="vertTx">
  <p:cSld name="VERTICAL_TEXT">
    <p:spTree>
      <p:nvGrpSpPr>
        <p:cNvPr id="116" name="Shape 116"/>
        <p:cNvGrpSpPr/>
        <p:nvPr/>
      </p:nvGrpSpPr>
      <p:grpSpPr>
        <a:xfrm>
          <a:off x="0" y="0"/>
          <a:ext cx="0" cy="0"/>
          <a:chOff x="0" y="0"/>
          <a:chExt cx="0" cy="0"/>
        </a:xfrm>
      </p:grpSpPr>
      <p:sp>
        <p:nvSpPr>
          <p:cNvPr id="117" name="Google Shape;117;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pic>
        <p:nvPicPr>
          <p:cNvPr id="122" name="Google Shape;122;p21"/>
          <p:cNvPicPr preferRelativeResize="0"/>
          <p:nvPr/>
        </p:nvPicPr>
        <p:blipFill rotWithShape="1">
          <a:blip r:embed="rId2">
            <a:alphaModFix/>
          </a:blip>
          <a:srcRect b="0" l="0" r="0" t="0"/>
          <a:stretch/>
        </p:blipFill>
        <p:spPr>
          <a:xfrm>
            <a:off x="716816" y="5807947"/>
            <a:ext cx="10909127" cy="1050052"/>
          </a:xfrm>
          <a:prstGeom prst="rect">
            <a:avLst/>
          </a:prstGeom>
          <a:noFill/>
          <a:ln>
            <a:noFill/>
          </a:ln>
        </p:spPr>
      </p:pic>
      <p:pic>
        <p:nvPicPr>
          <p:cNvPr id="123" name="Google Shape;123;p21"/>
          <p:cNvPicPr preferRelativeResize="0"/>
          <p:nvPr/>
        </p:nvPicPr>
        <p:blipFill rotWithShape="1">
          <a:blip r:embed="rId3">
            <a:alphaModFix/>
          </a:blip>
          <a:srcRect b="0" l="0" r="0" t="0"/>
          <a:stretch/>
        </p:blipFill>
        <p:spPr>
          <a:xfrm>
            <a:off x="0" y="0"/>
            <a:ext cx="7506118" cy="998315"/>
          </a:xfrm>
          <a:prstGeom prst="rect">
            <a:avLst/>
          </a:prstGeom>
          <a:noFill/>
          <a:ln>
            <a:noFill/>
          </a:ln>
        </p:spPr>
      </p:pic>
      <p:pic>
        <p:nvPicPr>
          <p:cNvPr id="124" name="Google Shape;124;p21"/>
          <p:cNvPicPr preferRelativeResize="0"/>
          <p:nvPr/>
        </p:nvPicPr>
        <p:blipFill rotWithShape="1">
          <a:blip r:embed="rId4">
            <a:alphaModFix/>
          </a:blip>
          <a:srcRect b="0" l="0" r="0" t="0"/>
          <a:stretch/>
        </p:blipFill>
        <p:spPr>
          <a:xfrm>
            <a:off x="9469120" y="66970"/>
            <a:ext cx="2578854" cy="14265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pični naslov in besedilo" type="vertTitleAndTx">
  <p:cSld name="VERTICAL_TITLE_AND_VERTICAL_TEXT">
    <p:spTree>
      <p:nvGrpSpPr>
        <p:cNvPr id="125" name="Shape 125"/>
        <p:cNvGrpSpPr/>
        <p:nvPr/>
      </p:nvGrpSpPr>
      <p:grpSpPr>
        <a:xfrm>
          <a:off x="0" y="0"/>
          <a:ext cx="0" cy="0"/>
          <a:chOff x="0" y="0"/>
          <a:chExt cx="0" cy="0"/>
        </a:xfrm>
      </p:grpSpPr>
      <p:sp>
        <p:nvSpPr>
          <p:cNvPr id="126" name="Google Shape;126;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pic>
        <p:nvPicPr>
          <p:cNvPr id="131" name="Google Shape;131;p22"/>
          <p:cNvPicPr preferRelativeResize="0"/>
          <p:nvPr/>
        </p:nvPicPr>
        <p:blipFill rotWithShape="1">
          <a:blip r:embed="rId2">
            <a:alphaModFix/>
          </a:blip>
          <a:srcRect b="0" l="0" r="0" t="0"/>
          <a:stretch/>
        </p:blipFill>
        <p:spPr>
          <a:xfrm>
            <a:off x="716816" y="5677318"/>
            <a:ext cx="10909127" cy="1180681"/>
          </a:xfrm>
          <a:prstGeom prst="rect">
            <a:avLst/>
          </a:prstGeom>
          <a:noFill/>
          <a:ln>
            <a:noFill/>
          </a:ln>
        </p:spPr>
      </p:pic>
      <p:pic>
        <p:nvPicPr>
          <p:cNvPr id="132" name="Google Shape;132;p22"/>
          <p:cNvPicPr preferRelativeResize="0"/>
          <p:nvPr/>
        </p:nvPicPr>
        <p:blipFill rotWithShape="1">
          <a:blip r:embed="rId3">
            <a:alphaModFix/>
          </a:blip>
          <a:srcRect b="0" l="0" r="0" t="0"/>
          <a:stretch/>
        </p:blipFill>
        <p:spPr>
          <a:xfrm>
            <a:off x="0" y="0"/>
            <a:ext cx="7506118" cy="998315"/>
          </a:xfrm>
          <a:prstGeom prst="rect">
            <a:avLst/>
          </a:prstGeom>
          <a:noFill/>
          <a:ln>
            <a:noFill/>
          </a:ln>
        </p:spPr>
      </p:pic>
      <p:pic>
        <p:nvPicPr>
          <p:cNvPr id="133" name="Google Shape;133;p22"/>
          <p:cNvPicPr preferRelativeResize="0"/>
          <p:nvPr/>
        </p:nvPicPr>
        <p:blipFill rotWithShape="1">
          <a:blip r:embed="rId4">
            <a:alphaModFix/>
          </a:blip>
          <a:srcRect b="0" l="0" r="0" t="0"/>
          <a:stretch/>
        </p:blipFill>
        <p:spPr>
          <a:xfrm>
            <a:off x="9469120" y="66970"/>
            <a:ext cx="2578854" cy="14265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stavitev po meri">
  <p:cSld name="Postavitev po meri">
    <p:spTree>
      <p:nvGrpSpPr>
        <p:cNvPr id="27" name="Shape 27"/>
        <p:cNvGrpSpPr/>
        <p:nvPr/>
      </p:nvGrpSpPr>
      <p:grpSpPr>
        <a:xfrm>
          <a:off x="0" y="0"/>
          <a:ext cx="0" cy="0"/>
          <a:chOff x="0" y="0"/>
          <a:chExt cx="0" cy="0"/>
        </a:xfrm>
      </p:grpSpPr>
      <p:sp>
        <p:nvSpPr>
          <p:cNvPr id="28" name="Google Shape;28;p12"/>
          <p:cNvSpPr txBox="1"/>
          <p:nvPr>
            <p:ph type="title"/>
          </p:nvPr>
        </p:nvSpPr>
        <p:spPr>
          <a:xfrm>
            <a:off x="913579" y="133981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2"/>
          <p:cNvSpPr txBox="1"/>
          <p:nvPr>
            <p:ph idx="10" type="dt"/>
          </p:nvPr>
        </p:nvSpPr>
        <p:spPr>
          <a:xfrm>
            <a:off x="838200" y="6356350"/>
            <a:ext cx="97050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2"/>
          <p:cNvSpPr txBox="1"/>
          <p:nvPr>
            <p:ph idx="11" type="ftr"/>
          </p:nvPr>
        </p:nvSpPr>
        <p:spPr>
          <a:xfrm>
            <a:off x="2843684" y="6219930"/>
            <a:ext cx="6229978" cy="50154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1" name="Google Shape;31;p12"/>
          <p:cNvPicPr preferRelativeResize="0"/>
          <p:nvPr/>
        </p:nvPicPr>
        <p:blipFill rotWithShape="1">
          <a:blip r:embed="rId2">
            <a:alphaModFix/>
          </a:blip>
          <a:srcRect b="0" l="0" r="0" t="0"/>
          <a:stretch/>
        </p:blipFill>
        <p:spPr>
          <a:xfrm>
            <a:off x="716816" y="5677318"/>
            <a:ext cx="10909127" cy="1180681"/>
          </a:xfrm>
          <a:prstGeom prst="rect">
            <a:avLst/>
          </a:prstGeom>
          <a:noFill/>
          <a:ln>
            <a:noFill/>
          </a:ln>
        </p:spPr>
      </p:pic>
      <p:pic>
        <p:nvPicPr>
          <p:cNvPr id="32" name="Google Shape;32;p12"/>
          <p:cNvPicPr preferRelativeResize="0"/>
          <p:nvPr/>
        </p:nvPicPr>
        <p:blipFill rotWithShape="1">
          <a:blip r:embed="rId3">
            <a:alphaModFix/>
          </a:blip>
          <a:srcRect b="0" l="0" r="0" t="0"/>
          <a:stretch/>
        </p:blipFill>
        <p:spPr>
          <a:xfrm>
            <a:off x="0" y="15708"/>
            <a:ext cx="7506118" cy="998315"/>
          </a:xfrm>
          <a:prstGeom prst="rect">
            <a:avLst/>
          </a:prstGeom>
          <a:noFill/>
          <a:ln>
            <a:noFill/>
          </a:ln>
        </p:spPr>
      </p:pic>
      <p:pic>
        <p:nvPicPr>
          <p:cNvPr id="33" name="Google Shape;33;p12"/>
          <p:cNvPicPr preferRelativeResize="0"/>
          <p:nvPr/>
        </p:nvPicPr>
        <p:blipFill rotWithShape="1">
          <a:blip r:embed="rId4">
            <a:alphaModFix/>
          </a:blip>
          <a:srcRect b="0" l="0" r="0" t="0"/>
          <a:stretch/>
        </p:blipFill>
        <p:spPr>
          <a:xfrm>
            <a:off x="9469120" y="66970"/>
            <a:ext cx="2578854" cy="14265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ni diapozitiv" type="title">
  <p:cSld name="TITLE">
    <p:spTree>
      <p:nvGrpSpPr>
        <p:cNvPr id="34" name="Shape 34"/>
        <p:cNvGrpSpPr/>
        <p:nvPr/>
      </p:nvGrpSpPr>
      <p:grpSpPr>
        <a:xfrm>
          <a:off x="0" y="0"/>
          <a:ext cx="0" cy="0"/>
          <a:chOff x="0" y="0"/>
          <a:chExt cx="0" cy="0"/>
        </a:xfrm>
      </p:grpSpPr>
      <p:sp>
        <p:nvSpPr>
          <p:cNvPr id="35" name="Google Shape;35;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37" name="Google Shape;37;p11"/>
          <p:cNvPicPr preferRelativeResize="0"/>
          <p:nvPr/>
        </p:nvPicPr>
        <p:blipFill rotWithShape="1">
          <a:blip r:embed="rId2">
            <a:alphaModFix/>
          </a:blip>
          <a:srcRect b="0" l="0" r="0" t="0"/>
          <a:stretch/>
        </p:blipFill>
        <p:spPr>
          <a:xfrm>
            <a:off x="1524000" y="95509"/>
            <a:ext cx="7506118" cy="998315"/>
          </a:xfrm>
          <a:prstGeom prst="rect">
            <a:avLst/>
          </a:prstGeom>
          <a:noFill/>
          <a:ln>
            <a:noFill/>
          </a:ln>
        </p:spPr>
      </p:pic>
      <p:pic>
        <p:nvPicPr>
          <p:cNvPr id="38" name="Google Shape;38;p11"/>
          <p:cNvPicPr preferRelativeResize="0"/>
          <p:nvPr/>
        </p:nvPicPr>
        <p:blipFill rotWithShape="1">
          <a:blip r:embed="rId3">
            <a:alphaModFix/>
          </a:blip>
          <a:srcRect b="0" l="0" r="0" t="0"/>
          <a:stretch/>
        </p:blipFill>
        <p:spPr>
          <a:xfrm>
            <a:off x="767058" y="5568346"/>
            <a:ext cx="10909127" cy="1289654"/>
          </a:xfrm>
          <a:prstGeom prst="rect">
            <a:avLst/>
          </a:prstGeom>
          <a:noFill/>
          <a:ln>
            <a:noFill/>
          </a:ln>
        </p:spPr>
      </p:pic>
      <p:pic>
        <p:nvPicPr>
          <p:cNvPr id="39" name="Google Shape;39;p11"/>
          <p:cNvPicPr preferRelativeResize="0"/>
          <p:nvPr/>
        </p:nvPicPr>
        <p:blipFill rotWithShape="1">
          <a:blip r:embed="rId4">
            <a:alphaModFix/>
          </a:blip>
          <a:srcRect b="0" l="0" r="0" t="0"/>
          <a:stretch/>
        </p:blipFill>
        <p:spPr>
          <a:xfrm>
            <a:off x="9469120" y="66970"/>
            <a:ext cx="2578854" cy="14265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n vsebina" type="obj">
  <p:cSld name="OBJECT">
    <p:spTree>
      <p:nvGrpSpPr>
        <p:cNvPr id="40" name="Shape 40"/>
        <p:cNvGrpSpPr/>
        <p:nvPr/>
      </p:nvGrpSpPr>
      <p:grpSpPr>
        <a:xfrm>
          <a:off x="0" y="0"/>
          <a:ext cx="0" cy="0"/>
          <a:chOff x="0" y="0"/>
          <a:chExt cx="0" cy="0"/>
        </a:xfrm>
      </p:grpSpPr>
      <p:sp>
        <p:nvSpPr>
          <p:cNvPr id="41" name="Google Shape;4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pic>
        <p:nvPicPr>
          <p:cNvPr id="46" name="Google Shape;46;p13"/>
          <p:cNvPicPr preferRelativeResize="0"/>
          <p:nvPr/>
        </p:nvPicPr>
        <p:blipFill rotWithShape="1">
          <a:blip r:embed="rId2">
            <a:alphaModFix/>
          </a:blip>
          <a:srcRect b="0" l="0" r="0" t="0"/>
          <a:stretch/>
        </p:blipFill>
        <p:spPr>
          <a:xfrm>
            <a:off x="716816" y="5747656"/>
            <a:ext cx="10909127" cy="1110343"/>
          </a:xfrm>
          <a:prstGeom prst="rect">
            <a:avLst/>
          </a:prstGeom>
          <a:noFill/>
          <a:ln>
            <a:noFill/>
          </a:ln>
        </p:spPr>
      </p:pic>
      <p:pic>
        <p:nvPicPr>
          <p:cNvPr id="47" name="Google Shape;47;p13"/>
          <p:cNvPicPr preferRelativeResize="0"/>
          <p:nvPr/>
        </p:nvPicPr>
        <p:blipFill rotWithShape="1">
          <a:blip r:embed="rId3">
            <a:alphaModFix/>
          </a:blip>
          <a:srcRect b="0" l="0" r="0" t="0"/>
          <a:stretch/>
        </p:blipFill>
        <p:spPr>
          <a:xfrm>
            <a:off x="0" y="0"/>
            <a:ext cx="7506118" cy="998315"/>
          </a:xfrm>
          <a:prstGeom prst="rect">
            <a:avLst/>
          </a:prstGeom>
          <a:noFill/>
          <a:ln>
            <a:noFill/>
          </a:ln>
        </p:spPr>
      </p:pic>
      <p:pic>
        <p:nvPicPr>
          <p:cNvPr id="48" name="Google Shape;48;p13"/>
          <p:cNvPicPr preferRelativeResize="0"/>
          <p:nvPr/>
        </p:nvPicPr>
        <p:blipFill rotWithShape="1">
          <a:blip r:embed="rId4">
            <a:alphaModFix/>
          </a:blip>
          <a:srcRect b="0" l="0" r="0" t="0"/>
          <a:stretch/>
        </p:blipFill>
        <p:spPr>
          <a:xfrm>
            <a:off x="9469120" y="71120"/>
            <a:ext cx="2578854" cy="14265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lava odseka" type="secHead">
  <p:cSld name="SECTION_HEADER">
    <p:spTree>
      <p:nvGrpSpPr>
        <p:cNvPr id="49" name="Shape 49"/>
        <p:cNvGrpSpPr/>
        <p:nvPr/>
      </p:nvGrpSpPr>
      <p:grpSpPr>
        <a:xfrm>
          <a:off x="0" y="0"/>
          <a:ext cx="0" cy="0"/>
          <a:chOff x="0" y="0"/>
          <a:chExt cx="0" cy="0"/>
        </a:xfrm>
      </p:grpSpPr>
      <p:sp>
        <p:nvSpPr>
          <p:cNvPr id="50" name="Google Shape;50;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2" name="Google Shape;5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pic>
        <p:nvPicPr>
          <p:cNvPr id="55" name="Google Shape;55;p14"/>
          <p:cNvPicPr preferRelativeResize="0"/>
          <p:nvPr/>
        </p:nvPicPr>
        <p:blipFill rotWithShape="1">
          <a:blip r:embed="rId2">
            <a:alphaModFix/>
          </a:blip>
          <a:srcRect b="0" l="0" r="0" t="0"/>
          <a:stretch/>
        </p:blipFill>
        <p:spPr>
          <a:xfrm>
            <a:off x="716816" y="5787850"/>
            <a:ext cx="10909127" cy="1070149"/>
          </a:xfrm>
          <a:prstGeom prst="rect">
            <a:avLst/>
          </a:prstGeom>
          <a:noFill/>
          <a:ln>
            <a:noFill/>
          </a:ln>
        </p:spPr>
      </p:pic>
      <p:pic>
        <p:nvPicPr>
          <p:cNvPr id="56" name="Google Shape;56;p14"/>
          <p:cNvPicPr preferRelativeResize="0"/>
          <p:nvPr/>
        </p:nvPicPr>
        <p:blipFill rotWithShape="1">
          <a:blip r:embed="rId3">
            <a:alphaModFix/>
          </a:blip>
          <a:srcRect b="0" l="0" r="0" t="0"/>
          <a:stretch/>
        </p:blipFill>
        <p:spPr>
          <a:xfrm>
            <a:off x="0" y="4260"/>
            <a:ext cx="7506118" cy="998315"/>
          </a:xfrm>
          <a:prstGeom prst="rect">
            <a:avLst/>
          </a:prstGeom>
          <a:noFill/>
          <a:ln>
            <a:noFill/>
          </a:ln>
        </p:spPr>
      </p:pic>
      <p:pic>
        <p:nvPicPr>
          <p:cNvPr id="57" name="Google Shape;57;p14"/>
          <p:cNvPicPr preferRelativeResize="0"/>
          <p:nvPr/>
        </p:nvPicPr>
        <p:blipFill rotWithShape="1">
          <a:blip r:embed="rId4">
            <a:alphaModFix/>
          </a:blip>
          <a:srcRect b="0" l="0" r="0" t="0"/>
          <a:stretch/>
        </p:blipFill>
        <p:spPr>
          <a:xfrm>
            <a:off x="9469120" y="66970"/>
            <a:ext cx="2578854" cy="14265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e vsebini" type="twoObj">
  <p:cSld name="TWO_OBJECTS">
    <p:spTree>
      <p:nvGrpSpPr>
        <p:cNvPr id="58" name="Shape 58"/>
        <p:cNvGrpSpPr/>
        <p:nvPr/>
      </p:nvGrpSpPr>
      <p:grpSpPr>
        <a:xfrm>
          <a:off x="0" y="0"/>
          <a:ext cx="0" cy="0"/>
          <a:chOff x="0" y="0"/>
          <a:chExt cx="0" cy="0"/>
        </a:xfrm>
      </p:grpSpPr>
      <p:sp>
        <p:nvSpPr>
          <p:cNvPr id="59" name="Google Shape;5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pic>
        <p:nvPicPr>
          <p:cNvPr id="65" name="Google Shape;65;p15"/>
          <p:cNvPicPr preferRelativeResize="0"/>
          <p:nvPr/>
        </p:nvPicPr>
        <p:blipFill rotWithShape="1">
          <a:blip r:embed="rId2">
            <a:alphaModFix/>
          </a:blip>
          <a:srcRect b="0" l="0" r="0" t="0"/>
          <a:stretch/>
        </p:blipFill>
        <p:spPr>
          <a:xfrm>
            <a:off x="716816" y="5717512"/>
            <a:ext cx="10909127" cy="1140488"/>
          </a:xfrm>
          <a:prstGeom prst="rect">
            <a:avLst/>
          </a:prstGeom>
          <a:noFill/>
          <a:ln>
            <a:noFill/>
          </a:ln>
        </p:spPr>
      </p:pic>
      <p:pic>
        <p:nvPicPr>
          <p:cNvPr id="66" name="Google Shape;66;p15"/>
          <p:cNvPicPr preferRelativeResize="0"/>
          <p:nvPr/>
        </p:nvPicPr>
        <p:blipFill rotWithShape="1">
          <a:blip r:embed="rId3">
            <a:alphaModFix/>
          </a:blip>
          <a:srcRect b="0" l="0" r="0" t="0"/>
          <a:stretch/>
        </p:blipFill>
        <p:spPr>
          <a:xfrm>
            <a:off x="0" y="0"/>
            <a:ext cx="7506118" cy="998315"/>
          </a:xfrm>
          <a:prstGeom prst="rect">
            <a:avLst/>
          </a:prstGeom>
          <a:noFill/>
          <a:ln>
            <a:noFill/>
          </a:ln>
        </p:spPr>
      </p:pic>
      <p:pic>
        <p:nvPicPr>
          <p:cNvPr id="67" name="Google Shape;67;p15"/>
          <p:cNvPicPr preferRelativeResize="0"/>
          <p:nvPr/>
        </p:nvPicPr>
        <p:blipFill rotWithShape="1">
          <a:blip r:embed="rId4">
            <a:alphaModFix/>
          </a:blip>
          <a:srcRect b="0" l="0" r="0" t="0"/>
          <a:stretch/>
        </p:blipFill>
        <p:spPr>
          <a:xfrm>
            <a:off x="9469120" y="66970"/>
            <a:ext cx="2578854" cy="14265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merjava" type="twoTxTwoObj">
  <p:cSld name="TWO_OBJECTS_WITH_TEXT">
    <p:spTree>
      <p:nvGrpSpPr>
        <p:cNvPr id="68" name="Shape 68"/>
        <p:cNvGrpSpPr/>
        <p:nvPr/>
      </p:nvGrpSpPr>
      <p:grpSpPr>
        <a:xfrm>
          <a:off x="0" y="0"/>
          <a:ext cx="0" cy="0"/>
          <a:chOff x="0" y="0"/>
          <a:chExt cx="0" cy="0"/>
        </a:xfrm>
      </p:grpSpPr>
      <p:sp>
        <p:nvSpPr>
          <p:cNvPr id="69" name="Google Shape;69;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 name="Google Shape;73;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pic>
        <p:nvPicPr>
          <p:cNvPr id="77" name="Google Shape;77;p16"/>
          <p:cNvPicPr preferRelativeResize="0"/>
          <p:nvPr/>
        </p:nvPicPr>
        <p:blipFill rotWithShape="1">
          <a:blip r:embed="rId2">
            <a:alphaModFix/>
          </a:blip>
          <a:srcRect b="0" l="0" r="0" t="0"/>
          <a:stretch/>
        </p:blipFill>
        <p:spPr>
          <a:xfrm>
            <a:off x="716816" y="5677318"/>
            <a:ext cx="10909127" cy="1180681"/>
          </a:xfrm>
          <a:prstGeom prst="rect">
            <a:avLst/>
          </a:prstGeom>
          <a:noFill/>
          <a:ln>
            <a:noFill/>
          </a:ln>
        </p:spPr>
      </p:pic>
      <p:pic>
        <p:nvPicPr>
          <p:cNvPr id="78" name="Google Shape;78;p16"/>
          <p:cNvPicPr preferRelativeResize="0"/>
          <p:nvPr/>
        </p:nvPicPr>
        <p:blipFill rotWithShape="1">
          <a:blip r:embed="rId3">
            <a:alphaModFix/>
          </a:blip>
          <a:srcRect b="0" l="0" r="0" t="0"/>
          <a:stretch/>
        </p:blipFill>
        <p:spPr>
          <a:xfrm>
            <a:off x="29501" y="1128"/>
            <a:ext cx="7506118" cy="998315"/>
          </a:xfrm>
          <a:prstGeom prst="rect">
            <a:avLst/>
          </a:prstGeom>
          <a:noFill/>
          <a:ln>
            <a:noFill/>
          </a:ln>
        </p:spPr>
      </p:pic>
      <p:pic>
        <p:nvPicPr>
          <p:cNvPr id="79" name="Google Shape;79;p16"/>
          <p:cNvPicPr preferRelativeResize="0"/>
          <p:nvPr/>
        </p:nvPicPr>
        <p:blipFill rotWithShape="1">
          <a:blip r:embed="rId4">
            <a:alphaModFix/>
          </a:blip>
          <a:srcRect b="0" l="0" r="0" t="0"/>
          <a:stretch/>
        </p:blipFill>
        <p:spPr>
          <a:xfrm>
            <a:off x="9807190" y="0"/>
            <a:ext cx="2371909" cy="1612202"/>
          </a:xfrm>
          <a:prstGeom prst="rect">
            <a:avLst/>
          </a:prstGeom>
          <a:noFill/>
          <a:ln>
            <a:noFill/>
          </a:ln>
        </p:spPr>
      </p:pic>
      <p:pic>
        <p:nvPicPr>
          <p:cNvPr id="80" name="Google Shape;80;p16"/>
          <p:cNvPicPr preferRelativeResize="0"/>
          <p:nvPr/>
        </p:nvPicPr>
        <p:blipFill rotWithShape="1">
          <a:blip r:embed="rId5">
            <a:alphaModFix/>
          </a:blip>
          <a:srcRect b="0" l="0" r="0" t="0"/>
          <a:stretch/>
        </p:blipFill>
        <p:spPr>
          <a:xfrm>
            <a:off x="9469120" y="66970"/>
            <a:ext cx="2578854" cy="14265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o naslov" type="titleOnly">
  <p:cSld name="TITLE_ONLY">
    <p:spTree>
      <p:nvGrpSpPr>
        <p:cNvPr id="81" name="Shape 81"/>
        <p:cNvGrpSpPr/>
        <p:nvPr/>
      </p:nvGrpSpPr>
      <p:grpSpPr>
        <a:xfrm>
          <a:off x="0" y="0"/>
          <a:ext cx="0" cy="0"/>
          <a:chOff x="0" y="0"/>
          <a:chExt cx="0" cy="0"/>
        </a:xfrm>
      </p:grpSpPr>
      <p:sp>
        <p:nvSpPr>
          <p:cNvPr id="82" name="Google Shape;8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pic>
        <p:nvPicPr>
          <p:cNvPr id="86" name="Google Shape;86;p17"/>
          <p:cNvPicPr preferRelativeResize="0"/>
          <p:nvPr/>
        </p:nvPicPr>
        <p:blipFill rotWithShape="1">
          <a:blip r:embed="rId2">
            <a:alphaModFix/>
          </a:blip>
          <a:srcRect b="0" l="0" r="0" t="0"/>
          <a:stretch/>
        </p:blipFill>
        <p:spPr>
          <a:xfrm>
            <a:off x="716816" y="5717512"/>
            <a:ext cx="10909127" cy="1140488"/>
          </a:xfrm>
          <a:prstGeom prst="rect">
            <a:avLst/>
          </a:prstGeom>
          <a:noFill/>
          <a:ln>
            <a:noFill/>
          </a:ln>
        </p:spPr>
      </p:pic>
      <p:pic>
        <p:nvPicPr>
          <p:cNvPr id="87" name="Google Shape;87;p17"/>
          <p:cNvPicPr preferRelativeResize="0"/>
          <p:nvPr/>
        </p:nvPicPr>
        <p:blipFill rotWithShape="1">
          <a:blip r:embed="rId3">
            <a:alphaModFix/>
          </a:blip>
          <a:srcRect b="0" l="0" r="0" t="0"/>
          <a:stretch/>
        </p:blipFill>
        <p:spPr>
          <a:xfrm>
            <a:off x="22111" y="0"/>
            <a:ext cx="7506118" cy="998315"/>
          </a:xfrm>
          <a:prstGeom prst="rect">
            <a:avLst/>
          </a:prstGeom>
          <a:noFill/>
          <a:ln>
            <a:noFill/>
          </a:ln>
        </p:spPr>
      </p:pic>
      <p:pic>
        <p:nvPicPr>
          <p:cNvPr id="88" name="Google Shape;88;p17"/>
          <p:cNvPicPr preferRelativeResize="0"/>
          <p:nvPr/>
        </p:nvPicPr>
        <p:blipFill rotWithShape="1">
          <a:blip r:embed="rId4">
            <a:alphaModFix/>
          </a:blip>
          <a:srcRect b="0" l="0" r="0" t="0"/>
          <a:stretch/>
        </p:blipFill>
        <p:spPr>
          <a:xfrm>
            <a:off x="9469120" y="66970"/>
            <a:ext cx="2578854" cy="14265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azen" type="blank">
  <p:cSld name="BLANK">
    <p:spTree>
      <p:nvGrpSpPr>
        <p:cNvPr id="89" name="Shape 89"/>
        <p:cNvGrpSpPr/>
        <p:nvPr/>
      </p:nvGrpSpPr>
      <p:grpSpPr>
        <a:xfrm>
          <a:off x="0" y="0"/>
          <a:ext cx="0" cy="0"/>
          <a:chOff x="0" y="0"/>
          <a:chExt cx="0" cy="0"/>
        </a:xfrm>
      </p:grpSpPr>
      <p:sp>
        <p:nvSpPr>
          <p:cNvPr id="90" name="Google Shape;9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pic>
        <p:nvPicPr>
          <p:cNvPr id="93" name="Google Shape;93;p18"/>
          <p:cNvPicPr preferRelativeResize="0"/>
          <p:nvPr/>
        </p:nvPicPr>
        <p:blipFill rotWithShape="1">
          <a:blip r:embed="rId2">
            <a:alphaModFix/>
          </a:blip>
          <a:srcRect b="0" l="0" r="0" t="0"/>
          <a:stretch/>
        </p:blipFill>
        <p:spPr>
          <a:xfrm>
            <a:off x="716816" y="5777802"/>
            <a:ext cx="10909127" cy="1080197"/>
          </a:xfrm>
          <a:prstGeom prst="rect">
            <a:avLst/>
          </a:prstGeom>
          <a:noFill/>
          <a:ln>
            <a:noFill/>
          </a:ln>
        </p:spPr>
      </p:pic>
      <p:pic>
        <p:nvPicPr>
          <p:cNvPr id="94" name="Google Shape;94;p18"/>
          <p:cNvPicPr preferRelativeResize="0"/>
          <p:nvPr/>
        </p:nvPicPr>
        <p:blipFill rotWithShape="1">
          <a:blip r:embed="rId3">
            <a:alphaModFix/>
          </a:blip>
          <a:srcRect b="0" l="0" r="0" t="0"/>
          <a:stretch/>
        </p:blipFill>
        <p:spPr>
          <a:xfrm>
            <a:off x="0" y="0"/>
            <a:ext cx="7506118" cy="998315"/>
          </a:xfrm>
          <a:prstGeom prst="rect">
            <a:avLst/>
          </a:prstGeom>
          <a:noFill/>
          <a:ln>
            <a:noFill/>
          </a:ln>
        </p:spPr>
      </p:pic>
      <p:pic>
        <p:nvPicPr>
          <p:cNvPr id="95" name="Google Shape;95;p18"/>
          <p:cNvPicPr preferRelativeResize="0"/>
          <p:nvPr/>
        </p:nvPicPr>
        <p:blipFill rotWithShape="1">
          <a:blip r:embed="rId4">
            <a:alphaModFix/>
          </a:blip>
          <a:srcRect b="0" l="0" r="0" t="0"/>
          <a:stretch/>
        </p:blipFill>
        <p:spPr>
          <a:xfrm>
            <a:off x="9469120" y="66970"/>
            <a:ext cx="2578854" cy="14265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theme" Target="../theme/theme3.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sp>
        <p:nvSpPr>
          <p:cNvPr id="22" name="Google Shape;2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5" name="Google Shape;2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6" name="Google Shape;2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scratch.mit.edu/studios/32845562" TargetMode="External"/><Relationship Id="rId4" Type="http://schemas.openxmlformats.org/officeDocument/2006/relationships/image" Target="../media/image22.png"/><Relationship Id="rId5" Type="http://schemas.openxmlformats.org/officeDocument/2006/relationships/hyperlink" Target="http://drive.google.com/file/d/1U9izqQeop20t0tSyj74ZIFAgUGGSLJK_/view" TargetMode="External"/><Relationship Id="rId6"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image" Target="../media/image13.png"/><Relationship Id="rId6"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10.jpg"/><Relationship Id="rId5" Type="http://schemas.openxmlformats.org/officeDocument/2006/relationships/image" Target="../media/image12.jpg"/><Relationship Id="rId6" Type="http://schemas.openxmlformats.org/officeDocument/2006/relationships/image" Target="../media/image21.jpg"/><Relationship Id="rId7"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hyperlink" Target="http://drive.google.com/file/d/1-q81GW_IDoAxxxscIeADJWkCHaMyYpQ0/view" TargetMode="External"/><Relationship Id="rId5"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
          <p:cNvSpPr txBox="1"/>
          <p:nvPr>
            <p:ph type="ctrTitle"/>
          </p:nvPr>
        </p:nvSpPr>
        <p:spPr>
          <a:xfrm>
            <a:off x="1438101" y="2404352"/>
            <a:ext cx="9144000" cy="18519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sl-SI"/>
              <a:t>Kemijsko računalo – </a:t>
            </a:r>
            <a:br>
              <a:rPr b="1" lang="sl-SI"/>
            </a:br>
            <a:r>
              <a:rPr b="1" lang="sl-SI"/>
              <a:t>Programiranje z delčki</a:t>
            </a:r>
            <a:endParaRPr b="1"/>
          </a:p>
          <a:p>
            <a:pPr indent="0" lvl="0" marL="0" rtl="0" algn="ctr">
              <a:lnSpc>
                <a:spcPct val="90000"/>
              </a:lnSpc>
              <a:spcBef>
                <a:spcPts val="0"/>
              </a:spcBef>
              <a:spcAft>
                <a:spcPts val="0"/>
              </a:spcAft>
              <a:buClr>
                <a:schemeClr val="dk1"/>
              </a:buClr>
              <a:buSzPct val="100000"/>
              <a:buFont typeface="Calibri"/>
              <a:buNone/>
            </a:pPr>
            <a:r>
              <a:t/>
            </a:r>
            <a:endParaRPr b="1"/>
          </a:p>
          <a:p>
            <a:pPr indent="0" lvl="0" marL="0" rtl="0" algn="ctr">
              <a:lnSpc>
                <a:spcPct val="90000"/>
              </a:lnSpc>
              <a:spcBef>
                <a:spcPts val="0"/>
              </a:spcBef>
              <a:spcAft>
                <a:spcPts val="0"/>
              </a:spcAft>
              <a:buClr>
                <a:schemeClr val="dk1"/>
              </a:buClr>
              <a:buSzPct val="328266"/>
              <a:buFont typeface="Calibri"/>
              <a:buNone/>
            </a:pPr>
            <a:r>
              <a:rPr b="1" lang="sl-SI" sz="1827">
                <a:solidFill>
                  <a:srgbClr val="333333"/>
                </a:solidFill>
                <a:highlight>
                  <a:srgbClr val="F5F5F5"/>
                </a:highlight>
                <a:latin typeface="Arial"/>
                <a:ea typeface="Arial"/>
                <a:cs typeface="Arial"/>
                <a:sym typeface="Arial"/>
              </a:rPr>
              <a:t>Znanost je močna, a je močnejša, ko jo združimo s kreativnostjo.</a:t>
            </a:r>
            <a:endParaRPr b="1" sz="6776"/>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8"/>
          <p:cNvSpPr txBox="1"/>
          <p:nvPr>
            <p:ph type="title"/>
          </p:nvPr>
        </p:nvSpPr>
        <p:spPr>
          <a:xfrm>
            <a:off x="87344" y="686326"/>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sl-SI"/>
              <a:t>USTVARJANJE UČENCEV</a:t>
            </a:r>
            <a:endParaRPr/>
          </a:p>
        </p:txBody>
      </p:sp>
      <p:sp>
        <p:nvSpPr>
          <p:cNvPr id="208" name="Google Shape;208;p8"/>
          <p:cNvSpPr txBox="1"/>
          <p:nvPr/>
        </p:nvSpPr>
        <p:spPr>
          <a:xfrm>
            <a:off x="162200" y="1703750"/>
            <a:ext cx="5738400" cy="115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sl-SI" sz="2100">
                <a:latin typeface="Calibri"/>
                <a:ea typeface="Calibri"/>
                <a:cs typeface="Calibri"/>
                <a:sym typeface="Calibri"/>
              </a:rPr>
              <a:t>Izdelki učencev so</a:t>
            </a:r>
            <a:r>
              <a:rPr b="0" i="0" lang="sl-SI" sz="2100" u="none" cap="none" strike="noStrike">
                <a:solidFill>
                  <a:srgbClr val="000000"/>
                </a:solidFill>
                <a:latin typeface="Calibri"/>
                <a:ea typeface="Calibri"/>
                <a:cs typeface="Calibri"/>
                <a:sym typeface="Calibri"/>
              </a:rPr>
              <a:t> dostopn</a:t>
            </a:r>
            <a:r>
              <a:rPr lang="sl-SI" sz="2100">
                <a:latin typeface="Calibri"/>
                <a:ea typeface="Calibri"/>
                <a:cs typeface="Calibri"/>
                <a:sym typeface="Calibri"/>
              </a:rPr>
              <a:t>i</a:t>
            </a:r>
            <a:r>
              <a:rPr b="0" i="0" lang="sl-SI" sz="2100" u="none" cap="none" strike="noStrike">
                <a:solidFill>
                  <a:srgbClr val="000000"/>
                </a:solidFill>
                <a:latin typeface="Calibri"/>
                <a:ea typeface="Calibri"/>
                <a:cs typeface="Calibri"/>
                <a:sym typeface="Calibri"/>
              </a:rPr>
              <a:t> na :</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l-SI" sz="2100" u="none" cap="none" strike="noStrike">
                <a:solidFill>
                  <a:srgbClr val="000000"/>
                </a:solidFill>
                <a:latin typeface="Calibri"/>
                <a:ea typeface="Calibri"/>
                <a:cs typeface="Calibri"/>
                <a:sym typeface="Calibri"/>
              </a:rPr>
              <a:t> </a:t>
            </a:r>
            <a:r>
              <a:rPr b="0" i="0" lang="sl-SI" sz="2100" u="sng" cap="none" strike="noStrike">
                <a:solidFill>
                  <a:schemeClr val="hlink"/>
                </a:solidFill>
                <a:latin typeface="Calibri"/>
                <a:ea typeface="Calibri"/>
                <a:cs typeface="Calibri"/>
                <a:sym typeface="Calibri"/>
                <a:hlinkClick r:id="rId3"/>
              </a:rPr>
              <a:t>https://scratch.mit.edu/studios/32845562</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2100" u="none" cap="none" strike="noStrike">
              <a:solidFill>
                <a:srgbClr val="000000"/>
              </a:solidFill>
              <a:latin typeface="Calibri"/>
              <a:ea typeface="Calibri"/>
              <a:cs typeface="Calibri"/>
              <a:sym typeface="Calibri"/>
            </a:endParaRPr>
          </a:p>
        </p:txBody>
      </p:sp>
      <p:pic>
        <p:nvPicPr>
          <p:cNvPr id="209" name="Google Shape;209;p8"/>
          <p:cNvPicPr preferRelativeResize="0"/>
          <p:nvPr/>
        </p:nvPicPr>
        <p:blipFill rotWithShape="1">
          <a:blip r:embed="rId4">
            <a:alphaModFix/>
          </a:blip>
          <a:srcRect b="5847" l="33282" r="17343" t="18387"/>
          <a:stretch/>
        </p:blipFill>
        <p:spPr>
          <a:xfrm>
            <a:off x="6426750" y="1754025"/>
            <a:ext cx="4896451" cy="4226526"/>
          </a:xfrm>
          <a:prstGeom prst="rect">
            <a:avLst/>
          </a:prstGeom>
          <a:noFill/>
          <a:ln>
            <a:noFill/>
          </a:ln>
        </p:spPr>
      </p:pic>
      <p:pic>
        <p:nvPicPr>
          <p:cNvPr id="210" name="Google Shape;210;p8" title="Izračun množine poljubne snovi - LG on Scratch in še 8 strani – Osebni profil – Microsoft​ Edge 2023-08-13 20-36-45.mp4">
            <a:hlinkClick r:id="rId5"/>
          </p:cNvPr>
          <p:cNvPicPr preferRelativeResize="0"/>
          <p:nvPr/>
        </p:nvPicPr>
        <p:blipFill rotWithShape="1">
          <a:blip r:embed="rId6">
            <a:alphaModFix/>
          </a:blip>
          <a:srcRect b="0" l="0" r="0" t="0"/>
          <a:stretch/>
        </p:blipFill>
        <p:spPr>
          <a:xfrm>
            <a:off x="87350" y="2535050"/>
            <a:ext cx="6339402" cy="3407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9"/>
          <p:cNvSpPr txBox="1"/>
          <p:nvPr>
            <p:ph type="title"/>
          </p:nvPr>
        </p:nvSpPr>
        <p:spPr>
          <a:xfrm>
            <a:off x="227779" y="74086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sl-SI"/>
              <a:t>ANKETE DEJAVNOSTI</a:t>
            </a:r>
            <a:endParaRPr/>
          </a:p>
        </p:txBody>
      </p:sp>
      <p:graphicFrame>
        <p:nvGraphicFramePr>
          <p:cNvPr id="216" name="Google Shape;216;p9"/>
          <p:cNvGraphicFramePr/>
          <p:nvPr/>
        </p:nvGraphicFramePr>
        <p:xfrm>
          <a:off x="5311199" y="3659624"/>
          <a:ext cx="4365000" cy="2344200"/>
        </p:xfrm>
        <a:graphic>
          <a:graphicData uri="http://schemas.openxmlformats.org/drawingml/2006/chart">
            <c:chart r:id="rId3"/>
          </a:graphicData>
        </a:graphic>
      </p:graphicFrame>
      <p:graphicFrame>
        <p:nvGraphicFramePr>
          <p:cNvPr id="217" name="Google Shape;217;p9"/>
          <p:cNvGraphicFramePr/>
          <p:nvPr/>
        </p:nvGraphicFramePr>
        <p:xfrm>
          <a:off x="5311200" y="1082401"/>
          <a:ext cx="4148700" cy="2489100"/>
        </p:xfrm>
        <a:graphic>
          <a:graphicData uri="http://schemas.openxmlformats.org/drawingml/2006/chart">
            <c:chart r:id="rId4"/>
          </a:graphicData>
        </a:graphic>
      </p:graphicFrame>
      <p:pic>
        <p:nvPicPr>
          <p:cNvPr id="218" name="Google Shape;218;p9"/>
          <p:cNvPicPr preferRelativeResize="0"/>
          <p:nvPr/>
        </p:nvPicPr>
        <p:blipFill rotWithShape="1">
          <a:blip r:embed="rId5">
            <a:alphaModFix/>
          </a:blip>
          <a:srcRect b="39762" l="35071" r="16317" t="26906"/>
          <a:stretch/>
        </p:blipFill>
        <p:spPr>
          <a:xfrm>
            <a:off x="422250" y="2766150"/>
            <a:ext cx="3441326" cy="1325700"/>
          </a:xfrm>
          <a:prstGeom prst="rect">
            <a:avLst/>
          </a:prstGeom>
          <a:noFill/>
          <a:ln>
            <a:noFill/>
          </a:ln>
        </p:spPr>
      </p:pic>
      <p:pic>
        <p:nvPicPr>
          <p:cNvPr id="219" name="Google Shape;219;p9"/>
          <p:cNvPicPr preferRelativeResize="0"/>
          <p:nvPr/>
        </p:nvPicPr>
        <p:blipFill rotWithShape="1">
          <a:blip r:embed="rId6">
            <a:alphaModFix/>
          </a:blip>
          <a:srcRect b="38531" l="36427" r="15790" t="27519"/>
          <a:stretch/>
        </p:blipFill>
        <p:spPr>
          <a:xfrm>
            <a:off x="546400" y="1664088"/>
            <a:ext cx="3317174" cy="1325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26daacada61_0_28"/>
          <p:cNvSpPr txBox="1"/>
          <p:nvPr>
            <p:ph type="title"/>
          </p:nvPr>
        </p:nvSpPr>
        <p:spPr>
          <a:xfrm>
            <a:off x="913579" y="133981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sl-SI"/>
              <a:t>REFLEKSIJA PO AKTIVNOSTIH</a:t>
            </a:r>
            <a:endParaRPr/>
          </a:p>
        </p:txBody>
      </p:sp>
      <p:sp>
        <p:nvSpPr>
          <p:cNvPr id="226" name="Google Shape;226;g26daacada61_0_28"/>
          <p:cNvSpPr txBox="1"/>
          <p:nvPr/>
        </p:nvSpPr>
        <p:spPr>
          <a:xfrm>
            <a:off x="1215875" y="3435000"/>
            <a:ext cx="8625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27" name="Google Shape;227;g26daacada61_0_28"/>
          <p:cNvSpPr txBox="1"/>
          <p:nvPr/>
        </p:nvSpPr>
        <p:spPr>
          <a:xfrm>
            <a:off x="838200" y="2406500"/>
            <a:ext cx="10515600" cy="3817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0000"/>
              </a:buClr>
              <a:buSzPts val="2200"/>
              <a:buFont typeface="Calibri"/>
              <a:buChar char="●"/>
            </a:pPr>
            <a:r>
              <a:rPr b="0" i="0" lang="sl-SI" sz="2200" u="none" cap="none" strike="noStrike">
                <a:solidFill>
                  <a:srgbClr val="000000"/>
                </a:solidFill>
                <a:latin typeface="Calibri"/>
                <a:ea typeface="Calibri"/>
                <a:cs typeface="Calibri"/>
                <a:sym typeface="Calibri"/>
              </a:rPr>
              <a:t>S pripravo različnih didaktičnih, motivacijskih nalog lahko učence pripravimo do zabavnejšega in bolj intenzivnega vključevanja v pouk. </a:t>
            </a:r>
            <a:endParaRPr b="0"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Char char="●"/>
            </a:pPr>
            <a:r>
              <a:rPr b="0" i="0" lang="sl-SI" sz="2200" u="none" cap="none" strike="noStrike">
                <a:solidFill>
                  <a:srgbClr val="000000"/>
                </a:solidFill>
                <a:latin typeface="Calibri"/>
                <a:ea typeface="Calibri"/>
                <a:cs typeface="Calibri"/>
                <a:sym typeface="Calibri"/>
              </a:rPr>
              <a:t>Ker smo programiranje povezali </a:t>
            </a:r>
            <a:r>
              <a:rPr lang="sl-SI" sz="2200">
                <a:latin typeface="Calibri"/>
                <a:ea typeface="Calibri"/>
                <a:cs typeface="Calibri"/>
                <a:sym typeface="Calibri"/>
              </a:rPr>
              <a:t>s problemi vsakdanjega življenja j</a:t>
            </a:r>
            <a:r>
              <a:rPr b="0" i="0" lang="sl-SI" sz="2200" u="none" cap="none" strike="noStrike">
                <a:solidFill>
                  <a:srgbClr val="000000"/>
                </a:solidFill>
                <a:latin typeface="Calibri"/>
                <a:ea typeface="Calibri"/>
                <a:cs typeface="Calibri"/>
                <a:sym typeface="Calibri"/>
              </a:rPr>
              <a:t>e bilo učencem veliko lažje sodelovati in povezovati znanja</a:t>
            </a:r>
            <a:r>
              <a:rPr lang="sl-SI" sz="2200">
                <a:latin typeface="Calibri"/>
                <a:ea typeface="Calibri"/>
                <a:cs typeface="Calibri"/>
                <a:sym typeface="Calibri"/>
              </a:rPr>
              <a:t>.</a:t>
            </a:r>
            <a:endParaRPr b="0"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Char char="●"/>
            </a:pPr>
            <a:r>
              <a:rPr b="0" i="0" lang="sl-SI" sz="2200" u="none" cap="none" strike="noStrike">
                <a:solidFill>
                  <a:srgbClr val="000000"/>
                </a:solidFill>
                <a:latin typeface="Calibri"/>
                <a:ea typeface="Calibri"/>
                <a:cs typeface="Calibri"/>
                <a:sym typeface="Calibri"/>
              </a:rPr>
              <a:t>Učenci so reševali ankete pred in po izvedbi in spoznali so, da računalništvo ni tako težko kot so pričakovali. </a:t>
            </a:r>
            <a:endParaRPr b="0"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Char char="●"/>
            </a:pPr>
            <a:r>
              <a:rPr b="0" i="0" lang="sl-SI" sz="2200" u="none" cap="none" strike="noStrike">
                <a:solidFill>
                  <a:srgbClr val="000000"/>
                </a:solidFill>
                <a:latin typeface="Calibri"/>
                <a:ea typeface="Calibri"/>
                <a:cs typeface="Calibri"/>
                <a:sym typeface="Calibri"/>
              </a:rPr>
              <a:t>Preverjanje znanja sva pri tej delavnici izpustili, saj smo izračune molske mase preverili na pisnem ocenjevanju. Zanimivo bi bilo primerjati znanje učencev, ki so se udeležili delavnice in tistih, ki se le tega niso udeležili.</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6daacada61_0_34"/>
          <p:cNvSpPr txBox="1"/>
          <p:nvPr>
            <p:ph idx="1" type="subTitle"/>
          </p:nvPr>
        </p:nvSpPr>
        <p:spPr>
          <a:xfrm>
            <a:off x="1524000" y="2506626"/>
            <a:ext cx="9144000" cy="27510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400"/>
              <a:buNone/>
            </a:pPr>
            <a:r>
              <a:rPr lang="sl-SI" sz="2600"/>
              <a:t>S sodelovanjem različnih področji lahko v poučevanju dosežemo t.i trajnostni napredek – v smislu, da je pridobljeno znanje trajno in trajnostno. Zato smo z medpredmetno povezavo RIN in kemije želeli prikazati, kaj lahko pripravimo in kaj se naučimo, ko učitelji različnih strok stopimo skupaj. </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
          <p:cNvSpPr txBox="1"/>
          <p:nvPr>
            <p:ph type="title"/>
          </p:nvPr>
        </p:nvSpPr>
        <p:spPr>
          <a:xfrm>
            <a:off x="0" y="105887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sl-SI"/>
              <a:t>Kemijsko računalo – Programiranje z delčki</a:t>
            </a:r>
            <a:endParaRPr b="1"/>
          </a:p>
        </p:txBody>
      </p:sp>
      <p:sp>
        <p:nvSpPr>
          <p:cNvPr id="150" name="Google Shape;150;p2"/>
          <p:cNvSpPr txBox="1"/>
          <p:nvPr/>
        </p:nvSpPr>
        <p:spPr>
          <a:xfrm>
            <a:off x="287500" y="2267025"/>
            <a:ext cx="10851300" cy="35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sl-SI" sz="2800" u="none" cap="none" strike="noStrike">
                <a:solidFill>
                  <a:schemeClr val="dk1"/>
                </a:solidFill>
                <a:latin typeface="Calibri"/>
                <a:ea typeface="Calibri"/>
                <a:cs typeface="Calibri"/>
                <a:sym typeface="Calibri"/>
              </a:rPr>
              <a:t>CILJ</a:t>
            </a:r>
            <a:r>
              <a:rPr b="0" i="0" lang="sl-SI" sz="2800" u="none" cap="none" strike="noStrike">
                <a:solidFill>
                  <a:schemeClr val="dk1"/>
                </a:solidFill>
                <a:latin typeface="Calibri"/>
                <a:ea typeface="Calibri"/>
                <a:cs typeface="Calibri"/>
                <a:sym typeface="Calibri"/>
              </a:rPr>
              <a:t>: Digitalno mišljenje vključiti v poučevanje kemije v osnovni šoli.</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sl-SI" sz="2800" u="none" cap="none" strike="noStrike">
                <a:solidFill>
                  <a:schemeClr val="dk1"/>
                </a:solidFill>
                <a:latin typeface="Calibri"/>
                <a:ea typeface="Calibri"/>
                <a:cs typeface="Calibri"/>
                <a:sym typeface="Calibri"/>
              </a:rPr>
              <a:t>PRIMER: </a:t>
            </a:r>
            <a:r>
              <a:rPr b="0" i="0" lang="sl-SI" sz="2800" u="none" cap="none" strike="noStrike">
                <a:solidFill>
                  <a:schemeClr val="dk1"/>
                </a:solidFill>
                <a:latin typeface="Calibri"/>
                <a:ea typeface="Calibri"/>
                <a:cs typeface="Calibri"/>
                <a:sym typeface="Calibri"/>
              </a:rPr>
              <a:t>Izvedba z </a:t>
            </a:r>
            <a:r>
              <a:rPr b="1" i="0" lang="sl-SI" sz="2800" u="none" cap="none" strike="noStrike">
                <a:solidFill>
                  <a:schemeClr val="dk1"/>
                </a:solidFill>
                <a:latin typeface="Calibri"/>
                <a:ea typeface="Calibri"/>
                <a:cs typeface="Calibri"/>
                <a:sym typeface="Calibri"/>
              </a:rPr>
              <a:t>učenci 9. razreda </a:t>
            </a:r>
            <a:r>
              <a:rPr b="0" i="0" lang="sl-SI" sz="2800" u="none" cap="none" strike="noStrike">
                <a:solidFill>
                  <a:schemeClr val="dk1"/>
                </a:solidFill>
                <a:latin typeface="Calibri"/>
                <a:ea typeface="Calibri"/>
                <a:cs typeface="Calibri"/>
                <a:sym typeface="Calibri"/>
              </a:rPr>
              <a:t>OŠ Vide Pregarc, Bazoviška ulica 1, 1000 Ljubljana.</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sl-SI" sz="2800" u="none" cap="none" strike="noStrike">
                <a:solidFill>
                  <a:schemeClr val="dk1"/>
                </a:solidFill>
                <a:latin typeface="Calibri"/>
                <a:ea typeface="Calibri"/>
                <a:cs typeface="Calibri"/>
                <a:sym typeface="Calibri"/>
              </a:rPr>
              <a:t>IZVAJALKI: </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sl-SI" sz="2800" u="none" cap="none" strike="noStrike">
                <a:solidFill>
                  <a:schemeClr val="dk1"/>
                </a:solidFill>
                <a:latin typeface="Calibri"/>
                <a:ea typeface="Calibri"/>
                <a:cs typeface="Calibri"/>
                <a:sym typeface="Calibri"/>
              </a:rPr>
              <a:t>- Maša Mohar</a:t>
            </a:r>
            <a:r>
              <a:rPr b="0" i="0" lang="sl-SI" sz="2800" u="none" cap="none" strike="noStrike">
                <a:solidFill>
                  <a:schemeClr val="dk1"/>
                </a:solidFill>
                <a:latin typeface="Calibri"/>
                <a:ea typeface="Calibri"/>
                <a:cs typeface="Calibri"/>
                <a:sym typeface="Calibri"/>
              </a:rPr>
              <a:t>, mag. prof. kemije, učiteljica na OŠ Vide Pregarc,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sl-SI" sz="2800" u="none" cap="none" strike="noStrike">
                <a:solidFill>
                  <a:schemeClr val="dk1"/>
                </a:solidFill>
                <a:latin typeface="Calibri"/>
                <a:ea typeface="Calibri"/>
                <a:cs typeface="Calibri"/>
                <a:sym typeface="Calibri"/>
              </a:rPr>
              <a:t>- Gabrijela Krajnc</a:t>
            </a:r>
            <a:r>
              <a:rPr b="0" i="0" lang="sl-SI" sz="2800" u="none" cap="none" strike="noStrike">
                <a:solidFill>
                  <a:schemeClr val="dk1"/>
                </a:solidFill>
                <a:latin typeface="Calibri"/>
                <a:ea typeface="Calibri"/>
                <a:cs typeface="Calibri"/>
                <a:sym typeface="Calibri"/>
              </a:rPr>
              <a:t>, univ. dipl. inž, predavateljica na VSŠ Šolski center Kranj</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6daacada61_0_41"/>
          <p:cNvSpPr txBox="1"/>
          <p:nvPr>
            <p:ph type="title"/>
          </p:nvPr>
        </p:nvSpPr>
        <p:spPr>
          <a:xfrm>
            <a:off x="913575" y="1339853"/>
            <a:ext cx="10515600" cy="411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990"/>
              <a:buNone/>
            </a:pPr>
            <a:r>
              <a:rPr b="1" lang="sl-SI" sz="3060"/>
              <a:t>VSEBINE PRI PROJEKTU</a:t>
            </a:r>
            <a:endParaRPr b="1" sz="3060"/>
          </a:p>
          <a:p>
            <a:pPr indent="0" lvl="0" marL="0" rtl="0" algn="l">
              <a:lnSpc>
                <a:spcPct val="90000"/>
              </a:lnSpc>
              <a:spcBef>
                <a:spcPts val="0"/>
              </a:spcBef>
              <a:spcAft>
                <a:spcPts val="0"/>
              </a:spcAft>
              <a:buSzPts val="990"/>
              <a:buNone/>
            </a:pPr>
            <a:r>
              <a:t/>
            </a:r>
            <a:endParaRPr b="1" sz="3060"/>
          </a:p>
          <a:p>
            <a:pPr indent="0" lvl="0" marL="0" rtl="0" algn="l">
              <a:lnSpc>
                <a:spcPct val="90000"/>
              </a:lnSpc>
              <a:spcBef>
                <a:spcPts val="0"/>
              </a:spcBef>
              <a:spcAft>
                <a:spcPts val="0"/>
              </a:spcAft>
              <a:buSzPts val="990"/>
              <a:buNone/>
            </a:pPr>
            <a:r>
              <a:rPr b="1" lang="sl-SI" sz="3060"/>
              <a:t>KEMIJA</a:t>
            </a:r>
            <a:r>
              <a:rPr lang="sl-SI" sz="3060"/>
              <a:t>: Kemijsko računstvo, pretvarjanje količin. Nujno predznanje osnov kemijskega računstva (stehiometrije).</a:t>
            </a:r>
            <a:endParaRPr sz="3060"/>
          </a:p>
          <a:p>
            <a:pPr indent="0" lvl="0" marL="0" rtl="0" algn="l">
              <a:lnSpc>
                <a:spcPct val="90000"/>
              </a:lnSpc>
              <a:spcBef>
                <a:spcPts val="0"/>
              </a:spcBef>
              <a:spcAft>
                <a:spcPts val="0"/>
              </a:spcAft>
              <a:buSzPts val="990"/>
              <a:buNone/>
            </a:pPr>
            <a:r>
              <a:t/>
            </a:r>
            <a:endParaRPr sz="3060"/>
          </a:p>
          <a:p>
            <a:pPr indent="0" lvl="0" marL="0" rtl="0" algn="l">
              <a:lnSpc>
                <a:spcPct val="90000"/>
              </a:lnSpc>
              <a:spcBef>
                <a:spcPts val="0"/>
              </a:spcBef>
              <a:spcAft>
                <a:spcPts val="0"/>
              </a:spcAft>
              <a:buSzPts val="990"/>
              <a:buNone/>
            </a:pPr>
            <a:r>
              <a:rPr b="1" lang="sl-SI" sz="3060"/>
              <a:t>RIN:</a:t>
            </a:r>
            <a:r>
              <a:rPr lang="sl-SI" sz="3060"/>
              <a:t> Reševanje problemov, algoritmično razmišljanje, algoritmi, programiranje. Prijava v program Scratch in ustvarjanje uporabniškega računa. </a:t>
            </a:r>
            <a:endParaRPr sz="306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
          <p:cNvSpPr txBox="1"/>
          <p:nvPr>
            <p:ph type="title"/>
          </p:nvPr>
        </p:nvSpPr>
        <p:spPr>
          <a:xfrm>
            <a:off x="8050350" y="2007203"/>
            <a:ext cx="4222800" cy="2268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60"/>
              <a:buFont typeface="Calibri"/>
              <a:buNone/>
            </a:pPr>
            <a:r>
              <a:rPr lang="sl-SI" sz="2660"/>
              <a:t>RAZVRSTIMO ELEMENTE PO RELATIVNI ATOMSKI MASI V NAJKRAJŠEM MOŽNEM ČASU</a:t>
            </a:r>
            <a:endParaRPr sz="2660"/>
          </a:p>
        </p:txBody>
      </p:sp>
      <p:pic>
        <p:nvPicPr>
          <p:cNvPr id="162" name="Google Shape;162;p3"/>
          <p:cNvPicPr preferRelativeResize="0"/>
          <p:nvPr/>
        </p:nvPicPr>
        <p:blipFill rotWithShape="1">
          <a:blip r:embed="rId3">
            <a:alphaModFix/>
          </a:blip>
          <a:srcRect b="0" l="0" r="0" t="0"/>
          <a:stretch/>
        </p:blipFill>
        <p:spPr>
          <a:xfrm>
            <a:off x="272200" y="1414863"/>
            <a:ext cx="4028273" cy="4028273"/>
          </a:xfrm>
          <a:prstGeom prst="rect">
            <a:avLst/>
          </a:prstGeom>
          <a:noFill/>
          <a:ln>
            <a:noFill/>
          </a:ln>
        </p:spPr>
      </p:pic>
      <p:sp>
        <p:nvSpPr>
          <p:cNvPr id="163" name="Google Shape;163;p3"/>
          <p:cNvSpPr/>
          <p:nvPr/>
        </p:nvSpPr>
        <p:spPr>
          <a:xfrm>
            <a:off x="1365600" y="1468100"/>
            <a:ext cx="479100" cy="5391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
          <p:cNvSpPr/>
          <p:nvPr/>
        </p:nvSpPr>
        <p:spPr>
          <a:xfrm>
            <a:off x="273950" y="2204475"/>
            <a:ext cx="479100" cy="5391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
          <p:cNvSpPr/>
          <p:nvPr/>
        </p:nvSpPr>
        <p:spPr>
          <a:xfrm>
            <a:off x="3182750" y="2282000"/>
            <a:ext cx="482700" cy="5391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6" name="Google Shape;166;p3"/>
          <p:cNvPicPr preferRelativeResize="0"/>
          <p:nvPr/>
        </p:nvPicPr>
        <p:blipFill rotWithShape="1">
          <a:blip r:embed="rId4">
            <a:alphaModFix/>
          </a:blip>
          <a:srcRect b="0" l="0" r="0" t="0"/>
          <a:stretch/>
        </p:blipFill>
        <p:spPr>
          <a:xfrm>
            <a:off x="4512775" y="1414875"/>
            <a:ext cx="3537577" cy="4028252"/>
          </a:xfrm>
          <a:prstGeom prst="rect">
            <a:avLst/>
          </a:prstGeom>
          <a:noFill/>
          <a:ln>
            <a:noFill/>
          </a:ln>
        </p:spPr>
      </p:pic>
      <p:sp>
        <p:nvSpPr>
          <p:cNvPr id="167" name="Google Shape;167;p3"/>
          <p:cNvSpPr/>
          <p:nvPr/>
        </p:nvSpPr>
        <p:spPr>
          <a:xfrm>
            <a:off x="5261450" y="1468100"/>
            <a:ext cx="479100" cy="5391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
          <p:cNvSpPr/>
          <p:nvPr/>
        </p:nvSpPr>
        <p:spPr>
          <a:xfrm>
            <a:off x="6042013" y="2099650"/>
            <a:ext cx="479100" cy="5391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
          <p:cNvSpPr/>
          <p:nvPr/>
        </p:nvSpPr>
        <p:spPr>
          <a:xfrm>
            <a:off x="5261450" y="2521600"/>
            <a:ext cx="479100" cy="5391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3"/>
          <p:cNvSpPr/>
          <p:nvPr/>
        </p:nvSpPr>
        <p:spPr>
          <a:xfrm>
            <a:off x="4715425" y="3497550"/>
            <a:ext cx="479100" cy="5391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
          <p:cNvSpPr/>
          <p:nvPr/>
        </p:nvSpPr>
        <p:spPr>
          <a:xfrm>
            <a:off x="7272538" y="3156113"/>
            <a:ext cx="479100" cy="5391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
          <p:cNvSpPr/>
          <p:nvPr/>
        </p:nvSpPr>
        <p:spPr>
          <a:xfrm>
            <a:off x="6656775" y="2410088"/>
            <a:ext cx="479100" cy="5391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4"/>
          <p:cNvSpPr txBox="1"/>
          <p:nvPr>
            <p:ph type="title"/>
          </p:nvPr>
        </p:nvSpPr>
        <p:spPr>
          <a:xfrm>
            <a:off x="587006" y="1056786"/>
            <a:ext cx="6249223" cy="442449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sl-SI" sz="3200"/>
              <a:t>SPOZNAMO POJME: </a:t>
            </a:r>
            <a:r>
              <a:rPr lang="sl-SI" sz="3200"/>
              <a:t>ALGORITEM, DIAGRAM POTEKA, PROGRAMSKI JEZIK, PROGRAMIRANJE, PRIREDILNI STAVEK, KRMILNI STAVEK, ZANKA, SPREMENLJIVKA </a:t>
            </a:r>
            <a:endParaRPr sz="3200"/>
          </a:p>
          <a:p>
            <a:pPr indent="0" lvl="0" marL="0" rtl="0" algn="l">
              <a:lnSpc>
                <a:spcPct val="90000"/>
              </a:lnSpc>
              <a:spcBef>
                <a:spcPts val="0"/>
              </a:spcBef>
              <a:spcAft>
                <a:spcPts val="0"/>
              </a:spcAft>
              <a:buClr>
                <a:schemeClr val="dk1"/>
              </a:buClr>
              <a:buSzPts val="3200"/>
              <a:buFont typeface="Calibri"/>
              <a:buNone/>
            </a:pPr>
            <a:br>
              <a:rPr lang="sl-SI" sz="3200"/>
            </a:br>
            <a:r>
              <a:rPr b="1" lang="sl-SI" sz="3200"/>
              <a:t>NARIŠEMO DIAGRAM POTEKA </a:t>
            </a:r>
            <a:r>
              <a:rPr lang="sl-SI" sz="3200"/>
              <a:t>ZA VSAKODNEVNI PRIMER – PEKA PALAČINK</a:t>
            </a:r>
            <a:endParaRPr sz="3200"/>
          </a:p>
        </p:txBody>
      </p:sp>
      <p:pic>
        <p:nvPicPr>
          <p:cNvPr id="178" name="Google Shape;178;p4"/>
          <p:cNvPicPr preferRelativeResize="0"/>
          <p:nvPr/>
        </p:nvPicPr>
        <p:blipFill rotWithShape="1">
          <a:blip r:embed="rId3">
            <a:alphaModFix/>
          </a:blip>
          <a:srcRect b="16988" l="38625" r="41005" t="27513"/>
          <a:stretch/>
        </p:blipFill>
        <p:spPr>
          <a:xfrm>
            <a:off x="7319010" y="1173213"/>
            <a:ext cx="2735580" cy="41916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6daacada61_0_0"/>
          <p:cNvSpPr txBox="1"/>
          <p:nvPr>
            <p:ph type="title"/>
          </p:nvPr>
        </p:nvSpPr>
        <p:spPr>
          <a:xfrm>
            <a:off x="539254" y="126494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sl-SI"/>
              <a:t>NARIŠEMO DIAGRAM POTEKA ZA PEKO PALAČINK</a:t>
            </a:r>
            <a:endParaRPr/>
          </a:p>
        </p:txBody>
      </p:sp>
      <p:pic>
        <p:nvPicPr>
          <p:cNvPr id="185" name="Google Shape;185;g26daacada61_0_0"/>
          <p:cNvPicPr preferRelativeResize="0"/>
          <p:nvPr/>
        </p:nvPicPr>
        <p:blipFill rotWithShape="1">
          <a:blip r:embed="rId3">
            <a:alphaModFix/>
          </a:blip>
          <a:srcRect b="0" l="0" r="0" t="0"/>
          <a:stretch/>
        </p:blipFill>
        <p:spPr>
          <a:xfrm>
            <a:off x="9188250" y="2217424"/>
            <a:ext cx="3075948" cy="3075948"/>
          </a:xfrm>
          <a:prstGeom prst="rect">
            <a:avLst/>
          </a:prstGeom>
          <a:noFill/>
          <a:ln>
            <a:noFill/>
          </a:ln>
        </p:spPr>
      </p:pic>
      <p:pic>
        <p:nvPicPr>
          <p:cNvPr id="186" name="Google Shape;186;g26daacada61_0_0"/>
          <p:cNvPicPr preferRelativeResize="0"/>
          <p:nvPr/>
        </p:nvPicPr>
        <p:blipFill rotWithShape="1">
          <a:blip r:embed="rId4">
            <a:alphaModFix/>
          </a:blip>
          <a:srcRect b="50" l="-51" r="-2892" t="-2995"/>
          <a:stretch/>
        </p:blipFill>
        <p:spPr>
          <a:xfrm>
            <a:off x="4779623" y="3045674"/>
            <a:ext cx="3016049" cy="3016049"/>
          </a:xfrm>
          <a:prstGeom prst="rect">
            <a:avLst/>
          </a:prstGeom>
          <a:noFill/>
          <a:ln>
            <a:noFill/>
          </a:ln>
        </p:spPr>
      </p:pic>
      <p:pic>
        <p:nvPicPr>
          <p:cNvPr id="187" name="Google Shape;187;g26daacada61_0_0"/>
          <p:cNvPicPr preferRelativeResize="0"/>
          <p:nvPr/>
        </p:nvPicPr>
        <p:blipFill rotWithShape="1">
          <a:blip r:embed="rId5">
            <a:alphaModFix/>
          </a:blip>
          <a:srcRect b="26367" l="32578" r="0" t="0"/>
          <a:stretch/>
        </p:blipFill>
        <p:spPr>
          <a:xfrm>
            <a:off x="7136851" y="1904550"/>
            <a:ext cx="2566851" cy="2803251"/>
          </a:xfrm>
          <a:prstGeom prst="rect">
            <a:avLst/>
          </a:prstGeom>
          <a:noFill/>
          <a:ln>
            <a:noFill/>
          </a:ln>
        </p:spPr>
      </p:pic>
      <p:pic>
        <p:nvPicPr>
          <p:cNvPr id="188" name="Google Shape;188;g26daacada61_0_0"/>
          <p:cNvPicPr preferRelativeResize="0"/>
          <p:nvPr/>
        </p:nvPicPr>
        <p:blipFill rotWithShape="1">
          <a:blip r:embed="rId6">
            <a:alphaModFix/>
          </a:blip>
          <a:srcRect b="0" l="0" r="0" t="15159"/>
          <a:stretch/>
        </p:blipFill>
        <p:spPr>
          <a:xfrm>
            <a:off x="68875" y="2696600"/>
            <a:ext cx="3625651" cy="3075948"/>
          </a:xfrm>
          <a:prstGeom prst="rect">
            <a:avLst/>
          </a:prstGeom>
          <a:noFill/>
          <a:ln>
            <a:noFill/>
          </a:ln>
        </p:spPr>
      </p:pic>
      <p:pic>
        <p:nvPicPr>
          <p:cNvPr id="189" name="Google Shape;189;g26daacada61_0_0"/>
          <p:cNvPicPr preferRelativeResize="0"/>
          <p:nvPr/>
        </p:nvPicPr>
        <p:blipFill rotWithShape="1">
          <a:blip r:embed="rId7">
            <a:alphaModFix/>
          </a:blip>
          <a:srcRect b="0" l="30340" r="15967" t="8508"/>
          <a:stretch/>
        </p:blipFill>
        <p:spPr>
          <a:xfrm>
            <a:off x="2975550" y="2007775"/>
            <a:ext cx="2407656" cy="3016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6"/>
          <p:cNvSpPr txBox="1"/>
          <p:nvPr>
            <p:ph type="title"/>
          </p:nvPr>
        </p:nvSpPr>
        <p:spPr>
          <a:xfrm>
            <a:off x="468074" y="1153874"/>
            <a:ext cx="5689200" cy="4751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b="1" lang="sl-SI" sz="3200"/>
              <a:t>ALGORITEM IN KEMIJA</a:t>
            </a:r>
            <a:endParaRPr b="1" sz="3200"/>
          </a:p>
          <a:p>
            <a:pPr indent="0" lvl="0" marL="0" rtl="0" algn="l">
              <a:lnSpc>
                <a:spcPct val="90000"/>
              </a:lnSpc>
              <a:spcBef>
                <a:spcPts val="0"/>
              </a:spcBef>
              <a:spcAft>
                <a:spcPts val="0"/>
              </a:spcAft>
              <a:buClr>
                <a:schemeClr val="dk1"/>
              </a:buClr>
              <a:buSzPts val="3200"/>
              <a:buFont typeface="Calibri"/>
              <a:buNone/>
            </a:pPr>
            <a:br>
              <a:rPr lang="sl-SI" sz="2400"/>
            </a:br>
            <a:r>
              <a:rPr lang="sl-SI" sz="3200"/>
              <a:t>Napišimo program z delčki, ki preveri ali prebrana vrednost ustreza molski masi molekularnega kisika. V primeru, da ustreza program izpiše “Odlično!” V nasprotnem primeru izpiše “Napaka!”.</a:t>
            </a:r>
            <a:endParaRPr sz="2400"/>
          </a:p>
        </p:txBody>
      </p:sp>
      <p:pic>
        <p:nvPicPr>
          <p:cNvPr descr="C:\Users\Maša\Desktop\MINUT-NAPOJ\delčki.png" id="195" name="Google Shape;195;p6"/>
          <p:cNvPicPr preferRelativeResize="0"/>
          <p:nvPr/>
        </p:nvPicPr>
        <p:blipFill rotWithShape="1">
          <a:blip r:embed="rId3">
            <a:alphaModFix/>
          </a:blip>
          <a:srcRect b="12042" l="0" r="0" t="0"/>
          <a:stretch/>
        </p:blipFill>
        <p:spPr>
          <a:xfrm>
            <a:off x="5993396" y="1801586"/>
            <a:ext cx="5752290" cy="38372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7"/>
          <p:cNvSpPr txBox="1"/>
          <p:nvPr>
            <p:ph type="title"/>
          </p:nvPr>
        </p:nvSpPr>
        <p:spPr>
          <a:xfrm>
            <a:off x="325750" y="750250"/>
            <a:ext cx="9694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sl-SI"/>
              <a:t>PRIMER RAČUNANJA MNOŽINE SNOVI</a:t>
            </a:r>
            <a:endParaRPr/>
          </a:p>
        </p:txBody>
      </p:sp>
      <p:pic>
        <p:nvPicPr>
          <p:cNvPr id="201" name="Google Shape;201;p7"/>
          <p:cNvPicPr preferRelativeResize="0"/>
          <p:nvPr/>
        </p:nvPicPr>
        <p:blipFill rotWithShape="1">
          <a:blip r:embed="rId3">
            <a:alphaModFix/>
          </a:blip>
          <a:srcRect b="0" l="0" r="0" t="0"/>
          <a:stretch/>
        </p:blipFill>
        <p:spPr>
          <a:xfrm>
            <a:off x="718450" y="1676400"/>
            <a:ext cx="4307075" cy="4159525"/>
          </a:xfrm>
          <a:prstGeom prst="rect">
            <a:avLst/>
          </a:prstGeom>
          <a:noFill/>
          <a:ln>
            <a:noFill/>
          </a:ln>
        </p:spPr>
      </p:pic>
      <p:pic>
        <p:nvPicPr>
          <p:cNvPr id="202" name="Google Shape;202;p7" title="Primer računanja množine on Scratch in še 9 strani – Osebni profil – Microsoft​ Edge 2023-08-13 20-25-38.mp4">
            <a:hlinkClick r:id="rId4"/>
          </p:cNvPr>
          <p:cNvPicPr preferRelativeResize="0"/>
          <p:nvPr/>
        </p:nvPicPr>
        <p:blipFill rotWithShape="1">
          <a:blip r:embed="rId5">
            <a:alphaModFix/>
          </a:blip>
          <a:srcRect b="0" l="0" r="0" t="0"/>
          <a:stretch/>
        </p:blipFill>
        <p:spPr>
          <a:xfrm>
            <a:off x="5495300" y="1732400"/>
            <a:ext cx="5546033" cy="4159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2023-08-13T15:00:17Z</dcterms:created>
  <dc:creator>Gabrijela Krajnc</dc:creator>
</cp:coreProperties>
</file>