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364" r:id="rId4"/>
    <p:sldId id="359" r:id="rId5"/>
    <p:sldId id="358" r:id="rId6"/>
    <p:sldId id="329" r:id="rId7"/>
    <p:sldId id="353" r:id="rId8"/>
    <p:sldId id="354" r:id="rId9"/>
    <p:sldId id="355" r:id="rId10"/>
    <p:sldId id="366" r:id="rId11"/>
    <p:sldId id="363" r:id="rId12"/>
    <p:sldId id="365" r:id="rId13"/>
    <p:sldId id="306" r:id="rId14"/>
    <p:sldId id="278" r:id="rId15"/>
    <p:sldId id="303" r:id="rId16"/>
    <p:sldId id="304" r:id="rId17"/>
    <p:sldId id="288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224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13E12-1AB0-594D-BDCA-928104C42664}" type="datetimeFigureOut">
              <a:rPr lang="sl-SI" smtClean="0"/>
              <a:t>28. 08. 23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0F0EB-41DA-1D47-BF0B-2C33F997CF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421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5704-7C0A-47E2-9457-B1BC1A1CA9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5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5704-7C0A-47E2-9457-B1BC1A1CA9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5704-7C0A-47E2-9457-B1BC1A1CA9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10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5704-7C0A-47E2-9457-B1BC1A1CA9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4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5704-7C0A-47E2-9457-B1BC1A1CA9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92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6740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2d924dc56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2d924dc56e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g22d924dc56e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2d924dc56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2d924dc56e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g22d924dc56e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9117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2d924dc56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2d924dc56e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g22d924dc56e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88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 descr="Slika, ki vsebuje besede pisava, grafika, barvitost, besedilo">
            <a:extLst>
              <a:ext uri="{FF2B5EF4-FFF2-40B4-BE49-F238E27FC236}">
                <a16:creationId xmlns:a16="http://schemas.microsoft.com/office/drawing/2014/main" id="{C8C325A1-5424-6080-6FC7-2F2B7CE735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634" y="60755"/>
            <a:ext cx="6096012" cy="81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0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60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942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558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512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525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476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961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4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441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184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Od problema do programa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9079-FDF3-434B-BE90-1F5BBB617D8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768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edmine.lusy.fri.uni-lj.si/attachments/download/3060/Porocilo_RINOS_10_1_2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j.brodnik@upr.si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ucilnica.acm.si/course/view.php?id=8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772650" cy="2387600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Dvig digitalnih kompetenc z vključevanjem tem s področja RIN v MINUT predmete</a:t>
            </a:r>
            <a:endParaRPr lang="sl-SI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111" y="3848685"/>
            <a:ext cx="9144000" cy="1655762"/>
          </a:xfrm>
        </p:spPr>
        <p:txBody>
          <a:bodyPr>
            <a:normAutofit/>
          </a:bodyPr>
          <a:lstStyle/>
          <a:p>
            <a:r>
              <a:rPr lang="sl-SI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Andrej Brodnik</a:t>
            </a:r>
          </a:p>
          <a:p>
            <a:r>
              <a:rPr lang="sl-SI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 FAMNIT in UL FRI</a:t>
            </a:r>
          </a:p>
          <a:p>
            <a:r>
              <a:rPr lang="sl-SI" dirty="0"/>
              <a:t>andrej.brodnik@upr.si</a:t>
            </a:r>
          </a:p>
        </p:txBody>
      </p:sp>
      <p:pic>
        <p:nvPicPr>
          <p:cNvPr id="4" name="Slika 3" descr="Slika, ki vsebuje besede besedilo, pisava, posnetek zaslona&#10;&#10;Opis je samodejno ustvarjen">
            <a:extLst>
              <a:ext uri="{FF2B5EF4-FFF2-40B4-BE49-F238E27FC236}">
                <a16:creationId xmlns:a16="http://schemas.microsoft.com/office/drawing/2014/main" id="{51F0E907-9E87-DDFF-E777-5B6067C2D3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97" y="5735637"/>
            <a:ext cx="8008006" cy="1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82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 rot="16200000">
            <a:off x="-1753398" y="3522611"/>
            <a:ext cx="4809650" cy="855289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Programiranje:</a:t>
            </a:r>
            <a:br>
              <a:rPr lang="sl-SI" b="1" dirty="0"/>
            </a:br>
            <a:r>
              <a:rPr lang="sl-SI" dirty="0"/>
              <a:t>Algoritem in program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ECF4D-3F5C-7247-8A72-43862D99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02111984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A74162-51DE-984F-8E9F-279712C2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4" y="6355080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>
                    <a:alpha val="60000"/>
                  </a:srgbClr>
                </a:solidFill>
              </a:rPr>
              <a:t>Od problema do programa</a:t>
            </a:r>
            <a:endParaRPr lang="en-US" dirty="0">
              <a:solidFill>
                <a:srgbClr val="FFFFFF">
                  <a:alpha val="60000"/>
                </a:srgbClr>
              </a:solidFill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7358BB9-1A46-06BF-839E-06A2F9F4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9F2E2A-D9F7-F943-93FF-36ED49D96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0" y="1332000"/>
            <a:ext cx="7128000" cy="4529344"/>
          </a:xfrm>
          <a:prstGeom prst="rect">
            <a:avLst/>
          </a:prstGeom>
        </p:spPr>
      </p:pic>
      <p:pic>
        <p:nvPicPr>
          <p:cNvPr id="5" name="Picture 4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A96B1EC7-ED62-A8DC-7D79-06B2B095A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07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70C0"/>
                </a:solidFill>
              </a:rPr>
              <a:t>RIN</a:t>
            </a:r>
            <a:r>
              <a:rPr lang="sl-SI" dirty="0"/>
              <a:t> in 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digitalne kompetence</a:t>
            </a:r>
            <a:br>
              <a:rPr lang="sl-SI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primer: </a:t>
            </a:r>
            <a:r>
              <a:rPr lang="sl-SI" sz="36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programiranje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b="1" i="1" dirty="0">
                <a:solidFill>
                  <a:srgbClr val="0070C0"/>
                </a:solidFill>
              </a:rPr>
              <a:t>Temeljno znanje: </a:t>
            </a:r>
            <a:r>
              <a:rPr lang="sl-SI" dirty="0">
                <a:solidFill>
                  <a:srgbClr val="0070C0"/>
                </a:solidFill>
              </a:rPr>
              <a:t>Načrtovanje, pisanje in odpravljanje napak v programih, ki dosegajo določene cilje, vključno z nadzorom ali simulacijo fizičnih sistemov; reševanje problemov tako, da jih razdelimo na manjše dele.</a:t>
            </a:r>
            <a:endParaRPr lang="sl-SI" b="1" i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sl-SI" sz="2100" dirty="0"/>
              <a:t>[Informatics education at school in Europe, Eurydice report,</a:t>
            </a:r>
            <a:br>
              <a:rPr lang="sl-SI" sz="2100" dirty="0"/>
            </a:br>
            <a:r>
              <a:rPr lang="sl-SI" sz="2100" dirty="0"/>
              <a:t>okvir vsebin: RINOS, Okvir računalništva in informatike od vrtca do srednje šole, </a:t>
            </a:r>
            <a:r>
              <a:rPr lang="sl-SI" sz="2100" dirty="0">
                <a:hlinkClick r:id="rId2"/>
              </a:rPr>
              <a:t>https://redmine.lusy.fri.uni-lj.si/attachments/download/3060/Porocilo_RINOS_10_1_22.pdf</a:t>
            </a:r>
            <a:r>
              <a:rPr lang="sl-SI" sz="2100" dirty="0"/>
              <a:t>]</a:t>
            </a:r>
            <a:endParaRPr lang="sl-SI" i="1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Digitalna kompetenca:</a:t>
            </a:r>
            <a:r>
              <a:rPr lang="sl-SI" dirty="0">
                <a:solidFill>
                  <a:schemeClr val="accent6">
                    <a:lumMod val="50000"/>
                  </a:schemeClr>
                </a:solidFill>
              </a:rPr>
              <a:t> Zna združiti nabor programskih delčkov (npr. kot v orodju za programiranje z delčki Scratch), da reši problem.</a:t>
            </a:r>
          </a:p>
          <a:p>
            <a:pPr marL="0" indent="0" algn="r">
              <a:buNone/>
            </a:pPr>
            <a:r>
              <a:rPr lang="sl-SI" sz="2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[DigComp 2.2]</a:t>
            </a:r>
            <a:endParaRPr lang="sl-SI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sl-SI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digitalne kompetence</a:t>
            </a:r>
            <a:r>
              <a:rPr lang="sl-SI" dirty="0"/>
              <a:t> : </a:t>
            </a:r>
            <a:r>
              <a:rPr lang="sl-SI" b="1" dirty="0">
                <a:solidFill>
                  <a:srgbClr val="0070C0"/>
                </a:solidFill>
              </a:rPr>
              <a:t>RIN</a:t>
            </a:r>
            <a:r>
              <a:rPr lang="sl-SI" dirty="0"/>
              <a:t> ≡ 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gospodinjstvo</a:t>
            </a:r>
            <a:r>
              <a:rPr lang="sl-SI" dirty="0"/>
              <a:t> : </a:t>
            </a:r>
            <a:r>
              <a:rPr lang="sl-SI" b="1" dirty="0">
                <a:solidFill>
                  <a:srgbClr val="0070C0"/>
                </a:solidFill>
              </a:rPr>
              <a:t>kemija</a:t>
            </a:r>
            <a:endParaRPr lang="sl-SI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11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B0309-235C-D9D5-4FD2-424C91C4C08C}"/>
              </a:ext>
            </a:extLst>
          </p:cNvPr>
          <p:cNvSpPr txBox="1"/>
          <p:nvPr/>
        </p:nvSpPr>
        <p:spPr>
          <a:xfrm>
            <a:off x="5021580" y="1260456"/>
            <a:ext cx="3787141" cy="489364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solidFill>
                  <a:srgbClr val="C00000"/>
                </a:solidFill>
              </a:rPr>
              <a:t>Komaj sinek skobaca se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zjutraj k meni, že začne se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ta njegov: zakaj? zakaj?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no, zakaj, zakaj, zakaj?</a:t>
            </a:r>
          </a:p>
          <a:p>
            <a:endParaRPr lang="sl-SI" sz="2400" dirty="0">
              <a:solidFill>
                <a:srgbClr val="C00000"/>
              </a:solidFill>
            </a:endParaRPr>
          </a:p>
          <a:p>
            <a:r>
              <a:rPr lang="sl-SI" sz="2400" dirty="0">
                <a:solidFill>
                  <a:srgbClr val="C00000"/>
                </a:solidFill>
              </a:rPr>
              <a:t>...</a:t>
            </a:r>
          </a:p>
          <a:p>
            <a:endParaRPr lang="sl-SI" sz="2400" dirty="0">
              <a:solidFill>
                <a:srgbClr val="C00000"/>
              </a:solidFill>
            </a:endParaRPr>
          </a:p>
          <a:p>
            <a:r>
              <a:rPr lang="sl-SI" sz="2400" dirty="0">
                <a:solidFill>
                  <a:srgbClr val="C00000"/>
                </a:solidFill>
              </a:rPr>
              <a:t>Sinek, Zemlja ni okrogla,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Zemlja velik je vprašaj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in zato nič ne zamudi,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le sprašuj: zakaj?</a:t>
            </a:r>
          </a:p>
          <a:p>
            <a:endParaRPr lang="sl-SI" sz="2400" dirty="0">
              <a:solidFill>
                <a:srgbClr val="C00000"/>
              </a:solidFill>
            </a:endParaRPr>
          </a:p>
          <a:p>
            <a:pPr algn="r"/>
            <a:r>
              <a:rPr lang="sl-SI" sz="2400" dirty="0">
                <a:solidFill>
                  <a:srgbClr val="C00000"/>
                </a:solidFill>
              </a:rPr>
              <a:t>Fran Milčinski Ježek, Zakaj</a:t>
            </a:r>
          </a:p>
        </p:txBody>
      </p:sp>
      <p:pic>
        <p:nvPicPr>
          <p:cNvPr id="11" name="Picture 10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1F8A405D-24C5-E75C-707E-29446C607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3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930157-6AEA-0158-D9EA-A82B67FBB718}"/>
              </a:ext>
            </a:extLst>
          </p:cNvPr>
          <p:cNvSpPr/>
          <p:nvPr/>
        </p:nvSpPr>
        <p:spPr>
          <a:xfrm>
            <a:off x="5679077" y="2366010"/>
            <a:ext cx="1861094" cy="2480310"/>
          </a:xfrm>
          <a:prstGeom prst="rect">
            <a:avLst/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Informatika</a:t>
            </a:r>
          </a:p>
          <a:p>
            <a:pPr algn="ctr"/>
            <a:endParaRPr lang="sl-SI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l-SI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l-SI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596807-04AF-A8B8-9AE0-6B9CC45CCB35}"/>
              </a:ext>
            </a:extLst>
          </p:cNvPr>
          <p:cNvSpPr/>
          <p:nvPr/>
        </p:nvSpPr>
        <p:spPr>
          <a:xfrm>
            <a:off x="4897752" y="2366010"/>
            <a:ext cx="517346" cy="2480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2A3A2B-BBF7-4041-5941-FA355A6E7382}"/>
              </a:ext>
            </a:extLst>
          </p:cNvPr>
          <p:cNvSpPr/>
          <p:nvPr/>
        </p:nvSpPr>
        <p:spPr>
          <a:xfrm>
            <a:off x="2681877" y="2366010"/>
            <a:ext cx="1861094" cy="2480310"/>
          </a:xfrm>
          <a:prstGeom prst="rect">
            <a:avLst/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Matematika</a:t>
            </a:r>
          </a:p>
          <a:p>
            <a:pPr algn="ctr"/>
            <a:endParaRPr lang="sl-SI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Naravoslovje</a:t>
            </a: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Umetnost</a:t>
            </a:r>
          </a:p>
          <a:p>
            <a:pPr algn="ctr"/>
            <a:r>
              <a:rPr lang="sl-SI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Tehnika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FA6391FC-1938-AF9A-56DB-61F8169F8651}"/>
              </a:ext>
            </a:extLst>
          </p:cNvPr>
          <p:cNvSpPr/>
          <p:nvPr/>
        </p:nvSpPr>
        <p:spPr>
          <a:xfrm>
            <a:off x="1698171" y="434340"/>
            <a:ext cx="6676571" cy="1931670"/>
          </a:xfrm>
          <a:prstGeom prst="triangle">
            <a:avLst>
              <a:gd name="adj" fmla="val 50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Avtentični/stvarni</a:t>
            </a:r>
          </a:p>
          <a:p>
            <a:pPr algn="ctr"/>
            <a:r>
              <a:rPr lang="sl-SI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29BCC5-1943-C40D-1C87-BBB249DD7334}"/>
              </a:ext>
            </a:extLst>
          </p:cNvPr>
          <p:cNvSpPr/>
          <p:nvPr/>
        </p:nvSpPr>
        <p:spPr>
          <a:xfrm>
            <a:off x="1094377" y="4846320"/>
            <a:ext cx="7949656" cy="66910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Učna skupnost</a:t>
            </a: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C61FFAAD-01CD-B129-E165-935263AB8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3" y="295729"/>
            <a:ext cx="1789475" cy="121731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2E7D3-6E0A-443F-2603-0CB65007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9051575-B376-5FFD-CD91-E2CA13144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 problema do programa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972733-917C-91D7-AD1C-C3D442DD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C38E442-A199-EA14-517A-F15EF477395F}"/>
              </a:ext>
            </a:extLst>
          </p:cNvPr>
          <p:cNvSpPr txBox="1">
            <a:spLocks/>
          </p:cNvSpPr>
          <p:nvPr/>
        </p:nvSpPr>
        <p:spPr>
          <a:xfrm>
            <a:off x="838200" y="5669279"/>
            <a:ext cx="10515600" cy="62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l-SI" sz="2800" b="1" dirty="0">
                <a:solidFill>
                  <a:srgbClr val="FFC000"/>
                </a:solidFill>
              </a:rPr>
              <a:t>M</a:t>
            </a:r>
            <a:r>
              <a:rPr lang="sl-SI" b="1" dirty="0">
                <a:solidFill>
                  <a:srgbClr val="00B050"/>
                </a:solidFill>
              </a:rPr>
              <a:t>atematika,</a:t>
            </a:r>
            <a:r>
              <a:rPr lang="sl-SI" b="1" dirty="0">
                <a:solidFill>
                  <a:prstClr val="white"/>
                </a:solidFill>
              </a:rPr>
              <a:t> </a:t>
            </a:r>
            <a:r>
              <a:rPr lang="sl-SI" sz="2800" b="1" dirty="0">
                <a:solidFill>
                  <a:srgbClr val="FFC000"/>
                </a:solidFill>
              </a:rPr>
              <a:t>I</a:t>
            </a:r>
            <a:r>
              <a:rPr lang="sl-SI" b="1" dirty="0">
                <a:solidFill>
                  <a:srgbClr val="00B050"/>
                </a:solidFill>
              </a:rPr>
              <a:t>nformatika, </a:t>
            </a:r>
            <a:r>
              <a:rPr lang="sl-SI" sz="2800" b="1" dirty="0">
                <a:solidFill>
                  <a:srgbClr val="FFC000"/>
                </a:solidFill>
              </a:rPr>
              <a:t>N</a:t>
            </a:r>
            <a:r>
              <a:rPr lang="sl-SI" b="1" dirty="0">
                <a:solidFill>
                  <a:srgbClr val="00B050"/>
                </a:solidFill>
              </a:rPr>
              <a:t>aravoslovje,</a:t>
            </a:r>
            <a:r>
              <a:rPr lang="sl-SI" b="1" dirty="0">
                <a:solidFill>
                  <a:prstClr val="white"/>
                </a:solidFill>
              </a:rPr>
              <a:t> </a:t>
            </a:r>
            <a:r>
              <a:rPr lang="sl-SI" sz="2800" b="1" dirty="0">
                <a:solidFill>
                  <a:srgbClr val="FFC000"/>
                </a:solidFill>
              </a:rPr>
              <a:t>U</a:t>
            </a:r>
            <a:r>
              <a:rPr lang="sl-SI" b="1" dirty="0">
                <a:solidFill>
                  <a:srgbClr val="00B050"/>
                </a:solidFill>
              </a:rPr>
              <a:t>metnost, </a:t>
            </a:r>
            <a:r>
              <a:rPr lang="sl-SI" sz="2800" b="1" dirty="0">
                <a:solidFill>
                  <a:srgbClr val="FFC000"/>
                </a:solidFill>
              </a:rPr>
              <a:t>T</a:t>
            </a:r>
            <a:r>
              <a:rPr lang="sl-SI" b="1" dirty="0">
                <a:solidFill>
                  <a:srgbClr val="00B050"/>
                </a:solidFill>
              </a:rPr>
              <a:t>ehnika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6989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  <p:bldP spid="7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r>
              <a:rPr lang="sl-SI" b="1" i="1" dirty="0">
                <a:solidFill>
                  <a:srgbClr val="FF0000"/>
                </a:solidFill>
              </a:rPr>
              <a:t>Vsebinski</a:t>
            </a:r>
            <a:r>
              <a:rPr lang="sl-SI" dirty="0"/>
              <a:t>: Primeri dobre prakse </a:t>
            </a:r>
            <a:r>
              <a:rPr lang="sl-SI" b="1" dirty="0">
                <a:solidFill>
                  <a:srgbClr val="FFC000"/>
                </a:solidFill>
              </a:rPr>
              <a:t>uporabe RIN v drugih predmetih</a:t>
            </a:r>
            <a:r>
              <a:rPr lang="sl-SI" dirty="0"/>
              <a:t>, s posebnim </a:t>
            </a:r>
            <a:r>
              <a:rPr lang="sl-SI" b="1" dirty="0">
                <a:solidFill>
                  <a:srgbClr val="FFC000"/>
                </a:solidFill>
              </a:rPr>
              <a:t>poudarkom na temeljnih znanjih RIN</a:t>
            </a:r>
          </a:p>
          <a:p>
            <a:pPr marL="57150" indent="0">
              <a:buNone/>
            </a:pPr>
            <a:endParaRPr lang="sl-SI" dirty="0"/>
          </a:p>
          <a:p>
            <a:endParaRPr lang="sl-SI" dirty="0"/>
          </a:p>
          <a:p>
            <a:r>
              <a:rPr lang="sl-SI" b="1" i="1" dirty="0">
                <a:solidFill>
                  <a:srgbClr val="FF0000"/>
                </a:solidFill>
              </a:rPr>
              <a:t>Družbeni</a:t>
            </a:r>
            <a:r>
              <a:rPr lang="sl-SI" dirty="0"/>
              <a:t>: ustvariti trdnejšo </a:t>
            </a:r>
            <a:r>
              <a:rPr lang="sl-SI" b="1" dirty="0">
                <a:solidFill>
                  <a:srgbClr val="FFC000"/>
                </a:solidFill>
              </a:rPr>
              <a:t>skupnost učiteljev</a:t>
            </a:r>
            <a:r>
              <a:rPr lang="sl-SI" dirty="0"/>
              <a:t> (angl. </a:t>
            </a:r>
            <a:r>
              <a:rPr lang="sl-SI" i="1" dirty="0"/>
              <a:t>CoP – community of practice</a:t>
            </a:r>
            <a:r>
              <a:rPr lang="sl-SI" dirty="0"/>
              <a:t>), ki bo nudila pomoč in oporo.</a:t>
            </a:r>
            <a:br>
              <a:rPr lang="sl-SI" dirty="0"/>
            </a:br>
            <a:r>
              <a:rPr lang="sl-SI" dirty="0"/>
              <a:t>Z mislijo na krepitev skupnosti so v projektu tudi študenti, bodoči učitelji.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4B6FD3-7F04-9E7B-2F87-B14AB1BA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Cilja</a:t>
            </a:r>
          </a:p>
        </p:txBody>
      </p:sp>
      <p:pic>
        <p:nvPicPr>
          <p:cNvPr id="4" name="Picture 3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745A8307-2F8C-0A6B-B454-5FAA816C7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DFD8E-4AC2-8316-7293-71F44EBD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F8670-917B-1985-6C69-A26AC08B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 problema do programa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A7523-AAB0-ACF2-7639-15C4EB0A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1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FECC124D-51B4-3D2F-2D12-BD8A02AD6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262" name="Google Shape;262;g22d924dc56e_0_16"/>
          <p:cNvSpPr txBox="1">
            <a:spLocks noGrp="1"/>
          </p:cNvSpPr>
          <p:nvPr>
            <p:ph type="title"/>
          </p:nvPr>
        </p:nvSpPr>
        <p:spPr>
          <a:xfrm>
            <a:off x="155575" y="152401"/>
            <a:ext cx="11880900" cy="102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Izvedba</a:t>
            </a:r>
            <a:endParaRPr dirty="0"/>
          </a:p>
        </p:txBody>
      </p:sp>
      <p:sp>
        <p:nvSpPr>
          <p:cNvPr id="263" name="Google Shape;263;g22d924dc56e_0_16"/>
          <p:cNvSpPr txBox="1">
            <a:spLocks noGrp="1"/>
          </p:cNvSpPr>
          <p:nvPr>
            <p:ph type="body" idx="1"/>
          </p:nvPr>
        </p:nvSpPr>
        <p:spPr>
          <a:xfrm>
            <a:off x="155575" y="1305148"/>
            <a:ext cx="11880900" cy="502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l-SI" sz="2400" b="1" dirty="0">
                <a:solidFill>
                  <a:srgbClr val="C00000"/>
                </a:solidFill>
              </a:rPr>
              <a:t>Osnovna ideja kako bo učiteljski par delal (+študentka):</a:t>
            </a:r>
          </a:p>
          <a:p>
            <a:pPr marL="457200" lvl="1" indent="0">
              <a:spcBef>
                <a:spcPts val="1000"/>
              </a:spcBef>
              <a:buNone/>
            </a:pPr>
            <a:r>
              <a:rPr lang="sl-SI" sz="2400" b="1" dirty="0">
                <a:solidFill>
                  <a:srgbClr val="00B050"/>
                </a:solidFill>
              </a:rPr>
              <a:t>Prva faza – delavnica:</a:t>
            </a:r>
          </a:p>
          <a:p>
            <a:pPr marL="1265873" lvl="2" indent="-457200">
              <a:buSzPct val="75000"/>
            </a:pPr>
            <a:r>
              <a:rPr lang="sl-SI" sz="2400" b="1" dirty="0">
                <a:solidFill>
                  <a:srgbClr val="FFC000"/>
                </a:solidFill>
              </a:rPr>
              <a:t>Vključena temeljna znanja RIN in drugega predmeta ter medpredmetna povezanost</a:t>
            </a:r>
          </a:p>
          <a:p>
            <a:pPr marL="1265873" lvl="2" indent="-457200">
              <a:buSzPct val="75000"/>
            </a:pPr>
            <a:r>
              <a:rPr lang="sl-SI" sz="2400" dirty="0"/>
              <a:t>Projekt za učitelje</a:t>
            </a:r>
          </a:p>
          <a:p>
            <a:pPr marL="1265873" lvl="2" indent="-457200">
              <a:spcBef>
                <a:spcPts val="0"/>
              </a:spcBef>
              <a:buSzPct val="75000"/>
            </a:pPr>
            <a:r>
              <a:rPr lang="sl-SI" sz="2400" dirty="0"/>
              <a:t>Projekt za učence/dijake</a:t>
            </a:r>
          </a:p>
          <a:p>
            <a:pPr marL="1265873" lvl="2" indent="-457200">
              <a:spcBef>
                <a:spcPts val="0"/>
              </a:spcBef>
              <a:buSzPct val="75000"/>
            </a:pPr>
            <a:r>
              <a:rPr lang="sl-SI" sz="2400" dirty="0"/>
              <a:t>Operativn učni cilji</a:t>
            </a:r>
          </a:p>
          <a:p>
            <a:pPr marL="1265873" lvl="2" indent="-457200">
              <a:spcBef>
                <a:spcPts val="0"/>
              </a:spcBef>
              <a:buSzPct val="75000"/>
            </a:pPr>
            <a:r>
              <a:rPr lang="sl-SI" sz="2400" dirty="0"/>
              <a:t>Časovni potek</a:t>
            </a:r>
          </a:p>
          <a:p>
            <a:pPr marL="1265873" lvl="2" indent="-457200">
              <a:spcBef>
                <a:spcPts val="0"/>
              </a:spcBef>
              <a:buSzPct val="75000"/>
            </a:pPr>
            <a:r>
              <a:rPr lang="sl-SI" sz="2400" dirty="0"/>
              <a:t>Oblika dela: v paru ali posamič</a:t>
            </a:r>
          </a:p>
          <a:p>
            <a:pPr marL="1265873" lvl="2" indent="-457200">
              <a:spcBef>
                <a:spcPts val="0"/>
              </a:spcBef>
              <a:buSzPct val="75000"/>
            </a:pPr>
            <a:r>
              <a:rPr lang="sl-SI" sz="2400" dirty="0"/>
              <a:t>Potrebna gradiva (Zavod 404)</a:t>
            </a:r>
          </a:p>
          <a:p>
            <a:pPr marL="1265873" lvl="2" indent="-457200">
              <a:spcBef>
                <a:spcPts val="0"/>
              </a:spcBef>
              <a:buSzPct val="75000"/>
            </a:pPr>
            <a:r>
              <a:rPr lang="sl-SI" sz="2400" dirty="0"/>
              <a:t>Nabava gradiva in preizkušanja  </a:t>
            </a:r>
            <a:endParaRPr lang="sl-SI" sz="22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9018CC-C989-CCC9-3798-A78C18F0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7E1C2-B47B-ED5F-1008-88FDBC0C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 problema do programa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E6F43-34EC-E5D9-7F0A-9FF26555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B759DDE1-61E2-88E7-426A-2156E2097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262" name="Google Shape;262;g22d924dc56e_0_16"/>
          <p:cNvSpPr txBox="1">
            <a:spLocks noGrp="1"/>
          </p:cNvSpPr>
          <p:nvPr>
            <p:ph type="title"/>
          </p:nvPr>
        </p:nvSpPr>
        <p:spPr>
          <a:xfrm>
            <a:off x="155575" y="152401"/>
            <a:ext cx="11880900" cy="102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Izvedba</a:t>
            </a:r>
            <a:endParaRPr dirty="0"/>
          </a:p>
        </p:txBody>
      </p:sp>
      <p:sp>
        <p:nvSpPr>
          <p:cNvPr id="263" name="Google Shape;263;g22d924dc56e_0_16"/>
          <p:cNvSpPr txBox="1">
            <a:spLocks noGrp="1"/>
          </p:cNvSpPr>
          <p:nvPr>
            <p:ph type="body" idx="1"/>
          </p:nvPr>
        </p:nvSpPr>
        <p:spPr>
          <a:xfrm>
            <a:off x="155575" y="1305148"/>
            <a:ext cx="11880900" cy="502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l-SI" sz="2800" b="1" i="1" dirty="0">
                <a:solidFill>
                  <a:srgbClr val="00B050"/>
                </a:solidFill>
              </a:rPr>
              <a:t>Druga faza </a:t>
            </a:r>
            <a:r>
              <a:rPr lang="sl-SI" sz="2800" dirty="0">
                <a:solidFill>
                  <a:srgbClr val="00B050"/>
                </a:solidFill>
              </a:rPr>
              <a:t>– po šolah</a:t>
            </a:r>
            <a:r>
              <a:rPr lang="sl-SI" sz="2800" b="1" dirty="0">
                <a:solidFill>
                  <a:srgbClr val="00B050"/>
                </a:solidFill>
              </a:rPr>
              <a:t>: </a:t>
            </a:r>
          </a:p>
          <a:p>
            <a:pPr marL="465773">
              <a:buSzPct val="75000"/>
            </a:pPr>
            <a:r>
              <a:rPr lang="sl-SI" sz="2400" dirty="0"/>
              <a:t>Dodelava gradiva za učence/dijake in učitelje</a:t>
            </a:r>
          </a:p>
          <a:p>
            <a:pPr marL="465773">
              <a:buSzPct val="75000"/>
            </a:pPr>
            <a:r>
              <a:rPr lang="sl-SI" sz="2400" dirty="0"/>
              <a:t>Redna mesečna spletna srečanja</a:t>
            </a:r>
          </a:p>
          <a:p>
            <a:pPr marL="465773">
              <a:buSzPct val="75000"/>
            </a:pPr>
            <a:r>
              <a:rPr lang="sl-SI" sz="2400" dirty="0"/>
              <a:t>Vmesna delavnica</a:t>
            </a:r>
          </a:p>
          <a:p>
            <a:pPr marL="465773">
              <a:buSzPct val="75000"/>
            </a:pPr>
            <a:r>
              <a:rPr lang="sl-SI" sz="2400" dirty="0"/>
              <a:t>Spoznavanje s podobnimi projekti po svetu</a:t>
            </a:r>
          </a:p>
          <a:p>
            <a:pPr marL="465773">
              <a:buSzPct val="75000"/>
            </a:pPr>
            <a:r>
              <a:rPr lang="sl-SI" sz="2400" dirty="0"/>
              <a:t>Formativno spremljanje napredka – opazovanje</a:t>
            </a:r>
          </a:p>
          <a:p>
            <a:pPr marL="465773">
              <a:buSzPct val="75000"/>
            </a:pPr>
            <a:r>
              <a:rPr lang="sl-SI" sz="2400" dirty="0"/>
              <a:t>Vprašalniki za mentorje in učence/dijake pred in po izvedbi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ADF081-C5C3-50FD-71E4-5FE73A5C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74F8B9-BE27-79F8-5F5F-2F4B1157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 problema do programa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32337-8D29-2F5D-553D-E2E9AA51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99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6D4A6551-7FCF-F08F-4D94-427A0CCBA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262" name="Google Shape;262;g22d924dc56e_0_16"/>
          <p:cNvSpPr txBox="1">
            <a:spLocks noGrp="1"/>
          </p:cNvSpPr>
          <p:nvPr>
            <p:ph type="title"/>
          </p:nvPr>
        </p:nvSpPr>
        <p:spPr>
          <a:xfrm>
            <a:off x="155575" y="152401"/>
            <a:ext cx="11880900" cy="102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Izvedba</a:t>
            </a:r>
            <a:endParaRPr dirty="0"/>
          </a:p>
        </p:txBody>
      </p:sp>
      <p:sp>
        <p:nvSpPr>
          <p:cNvPr id="263" name="Google Shape;263;g22d924dc56e_0_16"/>
          <p:cNvSpPr txBox="1">
            <a:spLocks noGrp="1"/>
          </p:cNvSpPr>
          <p:nvPr>
            <p:ph type="body" idx="1"/>
          </p:nvPr>
        </p:nvSpPr>
        <p:spPr>
          <a:xfrm>
            <a:off x="155575" y="1305148"/>
            <a:ext cx="11880900" cy="502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l-SI" sz="2400" b="1" dirty="0">
                <a:solidFill>
                  <a:srgbClr val="00B050"/>
                </a:solidFill>
              </a:rPr>
              <a:t>Tretja faza </a:t>
            </a:r>
            <a:r>
              <a:rPr lang="sl-SI" sz="2400" dirty="0">
                <a:solidFill>
                  <a:srgbClr val="00B050"/>
                </a:solidFill>
              </a:rPr>
              <a:t>– zaključek:</a:t>
            </a:r>
          </a:p>
          <a:p>
            <a:pPr marL="465773">
              <a:buSzPct val="75000"/>
            </a:pPr>
            <a:r>
              <a:rPr lang="sl-SI" sz="2400" dirty="0"/>
              <a:t>Delitev izkušenj med mentorji</a:t>
            </a:r>
          </a:p>
          <a:p>
            <a:pPr marL="465773">
              <a:buSzPct val="75000"/>
            </a:pPr>
            <a:r>
              <a:rPr lang="sl-SI" sz="2400" dirty="0"/>
              <a:t>Delitev izkušenj med učenci/dijaki</a:t>
            </a:r>
          </a:p>
          <a:p>
            <a:pPr marL="465773">
              <a:buSzPct val="75000"/>
            </a:pPr>
            <a:r>
              <a:rPr lang="sl-SI" sz="2400" dirty="0"/>
              <a:t>Vključitev novih učiteljski parov in študentov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96A35-735C-31C3-533B-B7695187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2D443-D37E-6AD9-5CA5-29E5D1B1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 problema do programa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DAB3C-63AB-C93F-1539-80FEC692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35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, ki vsebuje besede besedilo, pisava, posnetek zaslona&#10;&#10;Opis je samodejno ustvarjen">
            <a:extLst>
              <a:ext uri="{FF2B5EF4-FFF2-40B4-BE49-F238E27FC236}">
                <a16:creationId xmlns:a16="http://schemas.microsoft.com/office/drawing/2014/main" id="{13B98A55-EC23-AAD7-DB7D-C69226A2F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86" y="5588862"/>
            <a:ext cx="8883966" cy="126913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71DD6-BF6A-17FE-4680-54D95240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23402-09AB-B274-41F6-1526E098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0C3FC-4EA2-D759-D2B7-8FD659C0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17</a:t>
            </a:fld>
            <a:endParaRPr lang="sl-SI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B02CB0-499D-96B2-DE4C-1E03D6840AB2}"/>
              </a:ext>
            </a:extLst>
          </p:cNvPr>
          <p:cNvSpPr txBox="1"/>
          <p:nvPr/>
        </p:nvSpPr>
        <p:spPr>
          <a:xfrm>
            <a:off x="2209800" y="1078959"/>
            <a:ext cx="5577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5400" b="1" dirty="0">
                <a:solidFill>
                  <a:srgbClr val="00B050"/>
                </a:solidFill>
              </a:rPr>
              <a:t>Vprašanja, prosim!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73D895-2430-D9AD-D4AB-32BCA4AD2D38}"/>
              </a:ext>
            </a:extLst>
          </p:cNvPr>
          <p:cNvSpPr txBox="1"/>
          <p:nvPr/>
        </p:nvSpPr>
        <p:spPr>
          <a:xfrm>
            <a:off x="228600" y="4111678"/>
            <a:ext cx="77920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/>
              <a:t>E-naslov: </a:t>
            </a:r>
            <a:r>
              <a:rPr lang="sl-SI" sz="2800" dirty="0">
                <a:hlinkClick r:id="rId3"/>
              </a:rPr>
              <a:t>andrej.brodnik@upr.si</a:t>
            </a:r>
            <a:endParaRPr lang="sl-SI" sz="2800" dirty="0"/>
          </a:p>
          <a:p>
            <a:endParaRPr lang="sl-SI" sz="2800" dirty="0"/>
          </a:p>
          <a:p>
            <a:r>
              <a:rPr lang="sl-SI" sz="2800" dirty="0"/>
              <a:t>URL: </a:t>
            </a:r>
            <a:r>
              <a:rPr lang="sl-SI" sz="2800" dirty="0">
                <a:hlinkClick r:id="rId4"/>
              </a:rPr>
              <a:t>https://ucilnica.acm.si/course/view.php?id=84</a:t>
            </a:r>
            <a:endParaRPr lang="sl-SI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F468E6-EE2C-E938-6B5C-A2AA9E7D24E3}"/>
              </a:ext>
            </a:extLst>
          </p:cNvPr>
          <p:cNvSpPr txBox="1"/>
          <p:nvPr/>
        </p:nvSpPr>
        <p:spPr>
          <a:xfrm>
            <a:off x="8374656" y="1078959"/>
            <a:ext cx="3787141" cy="489364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solidFill>
                  <a:srgbClr val="C00000"/>
                </a:solidFill>
              </a:rPr>
              <a:t>Komaj sinek skobaca se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zjutraj k meni, že začne se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ta njegov: zakaj? zakaj?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no, zakaj, zakaj, zakaj?</a:t>
            </a:r>
          </a:p>
          <a:p>
            <a:endParaRPr lang="sl-SI" sz="2400" dirty="0">
              <a:solidFill>
                <a:srgbClr val="C00000"/>
              </a:solidFill>
            </a:endParaRPr>
          </a:p>
          <a:p>
            <a:r>
              <a:rPr lang="sl-SI" sz="2400" dirty="0">
                <a:solidFill>
                  <a:srgbClr val="C00000"/>
                </a:solidFill>
              </a:rPr>
              <a:t>...</a:t>
            </a:r>
          </a:p>
          <a:p>
            <a:endParaRPr lang="sl-SI" sz="2400" dirty="0">
              <a:solidFill>
                <a:srgbClr val="C00000"/>
              </a:solidFill>
            </a:endParaRPr>
          </a:p>
          <a:p>
            <a:r>
              <a:rPr lang="sl-SI" sz="2400" dirty="0">
                <a:solidFill>
                  <a:srgbClr val="C00000"/>
                </a:solidFill>
              </a:rPr>
              <a:t>Sinek, Zemlja ni okrogla,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Zemlja velik je vprašaj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in zato nič ne zamudi,</a:t>
            </a:r>
            <a:br>
              <a:rPr lang="sl-SI" sz="2400" dirty="0">
                <a:solidFill>
                  <a:srgbClr val="C00000"/>
                </a:solidFill>
              </a:rPr>
            </a:br>
            <a:r>
              <a:rPr lang="sl-SI" sz="2400" dirty="0">
                <a:solidFill>
                  <a:srgbClr val="C00000"/>
                </a:solidFill>
              </a:rPr>
              <a:t>le sprašuj: zakaj?</a:t>
            </a:r>
          </a:p>
          <a:p>
            <a:endParaRPr lang="sl-SI" sz="2400" dirty="0">
              <a:solidFill>
                <a:srgbClr val="C00000"/>
              </a:solidFill>
            </a:endParaRPr>
          </a:p>
          <a:p>
            <a:pPr algn="r"/>
            <a:r>
              <a:rPr lang="sl-SI" sz="2400" dirty="0">
                <a:solidFill>
                  <a:srgbClr val="C00000"/>
                </a:solidFill>
              </a:rPr>
              <a:t>Fran Milčinski Ježek, Zakaj</a:t>
            </a:r>
          </a:p>
        </p:txBody>
      </p:sp>
    </p:spTree>
    <p:extLst>
      <p:ext uri="{BB962C8B-B14F-4D97-AF65-F5344CB8AC3E}">
        <p14:creationId xmlns:p14="http://schemas.microsoft.com/office/powerpoint/2010/main" val="187634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88129" y="2274838"/>
            <a:ext cx="37871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Komaj sinek skobaca se</a:t>
            </a:r>
            <a:br>
              <a:rPr lang="sl-SI" sz="2400" dirty="0"/>
            </a:br>
            <a:r>
              <a:rPr lang="sl-SI" sz="2400" dirty="0"/>
              <a:t>zjutraj k meni, že začne se</a:t>
            </a:r>
            <a:br>
              <a:rPr lang="sl-SI" sz="2400" dirty="0"/>
            </a:br>
            <a:r>
              <a:rPr lang="sl-SI" sz="2400" dirty="0"/>
              <a:t>ta njegov: zakaj? zakaj?</a:t>
            </a:r>
            <a:br>
              <a:rPr lang="sl-SI" sz="2400" dirty="0"/>
            </a:br>
            <a:r>
              <a:rPr lang="sl-SI" sz="2400" dirty="0"/>
              <a:t>no, zakaj, zakaj, zakaj?</a:t>
            </a:r>
          </a:p>
          <a:p>
            <a:endParaRPr lang="sl-SI" sz="2400" dirty="0"/>
          </a:p>
          <a:p>
            <a:pPr algn="r"/>
            <a:r>
              <a:rPr lang="sl-SI" sz="2400" dirty="0"/>
              <a:t>Fran Milčinski Ježek, Zakaj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66608-BEE0-1D9E-4957-7A7F5B60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2AC8B-5519-B48E-AE68-CD0FCC75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14D68-CD36-E771-4642-DF3B2837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9079-FDF3-434B-BE90-1F5BBB617D84}" type="slidenum">
              <a:rPr lang="sl-SI" smtClean="0"/>
              <a:t>2</a:t>
            </a:fld>
            <a:endParaRPr lang="sl-SI"/>
          </a:p>
        </p:txBody>
      </p:sp>
      <p:pic>
        <p:nvPicPr>
          <p:cNvPr id="8" name="Picture 7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18D36F5B-3553-1766-2D13-38F1A2CD1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1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Digitalne kompetence</a:t>
            </a:r>
            <a:endParaRPr lang="sl-SI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Digitalna kompetentost vključuje samozavestno, kritično in odgovorno </a:t>
            </a:r>
            <a:r>
              <a:rPr lang="sl-SI" b="1" i="1" dirty="0">
                <a:solidFill>
                  <a:srgbClr val="FF0000"/>
                </a:solidFill>
              </a:rPr>
              <a:t>uporabo digitalnih tehnologij</a:t>
            </a: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 ter </a:t>
            </a:r>
            <a:r>
              <a:rPr lang="sl-SI" b="1" i="1" dirty="0">
                <a:solidFill>
                  <a:srgbClr val="FF0000"/>
                </a:solidFill>
              </a:rPr>
              <a:t>interakcijo</a:t>
            </a: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 z njimi pri učenju, delu in družbenem udejstvovanju: Vključuje informacijsko in podatkovno pismenost, sporazumevanje in sodelovanje, medijsko pismenost, ustvarjanje digitalnih vsebin (tudi programiranje), varnost (tudi digitalno blagostanje in kompetence v zvezi s kibernetsko varnostjo), vprašanja intelektualne lastnine, reševanje problemov in kritično mišljenje.</a:t>
            </a:r>
          </a:p>
          <a:p>
            <a:pPr marL="0" indent="0">
              <a:buNone/>
            </a:pPr>
            <a:endParaRPr lang="sl-SI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Priporočilo Sveta o ključnih kompetencah za vseživljenjsko učenje,</a:t>
            </a:r>
            <a:br>
              <a:rPr lang="sl-SI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22. maj 2018, ST 9009 2018 INIT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3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pic>
        <p:nvPicPr>
          <p:cNvPr id="5" name="Picture 4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08A2F981-45F5-C736-00C2-3017FE6AB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8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70C0"/>
                </a:solidFill>
              </a:rPr>
              <a:t>Računalništvo in informatika</a:t>
            </a:r>
            <a:endParaRPr lang="sl-SI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i="1" dirty="0">
                <a:solidFill>
                  <a:srgbClr val="0070C0"/>
                </a:solidFill>
              </a:rPr>
              <a:t>Računalništvo in informatika je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b="1" i="1" dirty="0">
                <a:solidFill>
                  <a:srgbClr val="FF0000"/>
                </a:solidFill>
              </a:rPr>
              <a:t>temeljna znanstvena veda</a:t>
            </a:r>
            <a:r>
              <a:rPr lang="sl-SI" i="1" dirty="0">
                <a:solidFill>
                  <a:srgbClr val="0070C0"/>
                </a:solidFill>
              </a:rPr>
              <a:t>, ki preučuje dejavnost, katera zahteva, ima koristi ali je povezana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b="1" i="1" dirty="0">
                <a:solidFill>
                  <a:srgbClr val="FF0000"/>
                </a:solidFill>
              </a:rPr>
              <a:t>z ustvarjanjem in uporabo digitalnih naprav</a:t>
            </a:r>
            <a:r>
              <a:rPr lang="sl-SI" i="1" dirty="0">
                <a:solidFill>
                  <a:srgbClr val="0070C0"/>
                </a:solidFill>
              </a:rPr>
              <a:t>. Vključuje </a:t>
            </a:r>
            <a:r>
              <a:rPr lang="sl-SI" i="1" u="sng" dirty="0">
                <a:solidFill>
                  <a:srgbClr val="0070C0"/>
                </a:solidFill>
              </a:rPr>
              <a:t>načrtovanje in izdelavo sistemov</a:t>
            </a:r>
            <a:r>
              <a:rPr lang="sl-SI" i="1" dirty="0">
                <a:solidFill>
                  <a:srgbClr val="0070C0"/>
                </a:solidFill>
              </a:rPr>
              <a:t> strojne in programske opreme; </a:t>
            </a:r>
            <a:r>
              <a:rPr lang="sl-SI" i="1" u="sng" dirty="0">
                <a:solidFill>
                  <a:srgbClr val="0070C0"/>
                </a:solidFill>
              </a:rPr>
              <a:t>obdelavo, strukturiranje in upravljanje</a:t>
            </a:r>
            <a:r>
              <a:rPr lang="sl-SI" i="1" dirty="0">
                <a:solidFill>
                  <a:srgbClr val="0070C0"/>
                </a:solidFill>
              </a:rPr>
              <a:t> različnih vrst </a:t>
            </a:r>
            <a:r>
              <a:rPr lang="sl-SI" i="1" u="sng" dirty="0">
                <a:solidFill>
                  <a:srgbClr val="0070C0"/>
                </a:solidFill>
              </a:rPr>
              <a:t>informacij</a:t>
            </a:r>
            <a:r>
              <a:rPr lang="sl-SI" i="1" dirty="0">
                <a:solidFill>
                  <a:srgbClr val="0070C0"/>
                </a:solidFill>
              </a:rPr>
              <a:t>; </a:t>
            </a:r>
            <a:r>
              <a:rPr lang="sl-SI" i="1" u="sng" dirty="0">
                <a:solidFill>
                  <a:srgbClr val="0070C0"/>
                </a:solidFill>
              </a:rPr>
              <a:t>reševanje problemov</a:t>
            </a:r>
            <a:r>
              <a:rPr lang="sl-SI" i="1" dirty="0">
                <a:solidFill>
                  <a:srgbClr val="0070C0"/>
                </a:solidFill>
              </a:rPr>
              <a:t> z </a:t>
            </a:r>
            <a:r>
              <a:rPr lang="sl-SI" i="1" u="sng" dirty="0">
                <a:solidFill>
                  <a:srgbClr val="0070C0"/>
                </a:solidFill>
              </a:rPr>
              <a:t>iskanjem rešitev za probleme</a:t>
            </a:r>
            <a:r>
              <a:rPr lang="sl-SI" i="1" dirty="0">
                <a:solidFill>
                  <a:srgbClr val="0070C0"/>
                </a:solidFill>
              </a:rPr>
              <a:t> ali z </a:t>
            </a:r>
            <a:r>
              <a:rPr lang="sl-SI" i="1" u="sng" dirty="0">
                <a:solidFill>
                  <a:srgbClr val="0070C0"/>
                </a:solidFill>
              </a:rPr>
              <a:t>dokazovanjem</a:t>
            </a:r>
            <a:r>
              <a:rPr lang="sl-SI" i="1" dirty="0">
                <a:solidFill>
                  <a:srgbClr val="0070C0"/>
                </a:solidFill>
              </a:rPr>
              <a:t>, da </a:t>
            </a:r>
            <a:r>
              <a:rPr lang="sl-SI" i="1" u="sng" dirty="0">
                <a:solidFill>
                  <a:srgbClr val="0070C0"/>
                </a:solidFill>
              </a:rPr>
              <a:t>rešitev ne obstaja</a:t>
            </a:r>
            <a:r>
              <a:rPr lang="sl-SI" i="1" dirty="0">
                <a:solidFill>
                  <a:srgbClr val="0070C0"/>
                </a:solidFill>
              </a:rPr>
              <a:t>; </a:t>
            </a:r>
            <a:r>
              <a:rPr lang="sl-SI" i="1" u="sng" dirty="0">
                <a:solidFill>
                  <a:srgbClr val="0070C0"/>
                </a:solidFill>
              </a:rPr>
              <a:t>omogočanje</a:t>
            </a:r>
            <a:r>
              <a:rPr lang="sl-SI" i="1" dirty="0">
                <a:solidFill>
                  <a:srgbClr val="0070C0"/>
                </a:solidFill>
              </a:rPr>
              <a:t>, da se računalniški </a:t>
            </a:r>
            <a:r>
              <a:rPr lang="sl-SI" i="1" u="sng" dirty="0">
                <a:solidFill>
                  <a:srgbClr val="0070C0"/>
                </a:solidFill>
              </a:rPr>
              <a:t>sistemi obnašajo inteligentno</a:t>
            </a:r>
            <a:r>
              <a:rPr lang="sl-SI" i="1" dirty="0">
                <a:solidFill>
                  <a:srgbClr val="0070C0"/>
                </a:solidFill>
              </a:rPr>
              <a:t>; ustvarjanje in uporabo </a:t>
            </a:r>
            <a:r>
              <a:rPr lang="sl-SI" i="1" u="sng" dirty="0">
                <a:solidFill>
                  <a:srgbClr val="0070C0"/>
                </a:solidFill>
              </a:rPr>
              <a:t>komunikacijskih</a:t>
            </a:r>
            <a:r>
              <a:rPr lang="sl-SI" i="1" dirty="0">
                <a:solidFill>
                  <a:srgbClr val="0070C0"/>
                </a:solidFill>
              </a:rPr>
              <a:t> in </a:t>
            </a:r>
            <a:r>
              <a:rPr lang="sl-SI" i="1" u="sng" dirty="0">
                <a:solidFill>
                  <a:srgbClr val="0070C0"/>
                </a:solidFill>
              </a:rPr>
              <a:t>razvedrilnih medijev</a:t>
            </a:r>
            <a:r>
              <a:rPr lang="sl-SI" i="1" dirty="0">
                <a:solidFill>
                  <a:srgbClr val="0070C0"/>
                </a:solidFill>
              </a:rPr>
              <a:t>; ter iskanje in zbiranje informacij, ki so pomembne za kateri koli namen. Kot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b="1" i="1" dirty="0">
                <a:solidFill>
                  <a:srgbClr val="FF0000"/>
                </a:solidFill>
              </a:rPr>
              <a:t>splošnoizobraževalni predmet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i="1" dirty="0">
                <a:solidFill>
                  <a:srgbClr val="0070C0"/>
                </a:solidFill>
              </a:rPr>
              <a:t>je usmerjen v pridobivanje in razvijanje temeljnih znanj računalništva in informatike ter spretnosti in oblikovanju stališč in odnosa, kar učencem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b="1" i="1" dirty="0">
                <a:solidFill>
                  <a:srgbClr val="FF0000"/>
                </a:solidFill>
              </a:rPr>
              <a:t>omogočajo aktivno in odgovorno življenje oziroma delovanje v sodobni družbi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i="1" dirty="0">
                <a:solidFill>
                  <a:srgbClr val="0070C0"/>
                </a:solidFill>
              </a:rPr>
              <a:t>(npr. reševanje problemov, argumentirano, kritično presojanje itd.).</a:t>
            </a:r>
          </a:p>
          <a:p>
            <a:pPr marL="0" indent="0" algn="r">
              <a:buNone/>
            </a:pPr>
            <a:r>
              <a:rPr lang="sl-SI" sz="1900" dirty="0">
                <a:solidFill>
                  <a:srgbClr val="0070C0"/>
                </a:solidFill>
              </a:rPr>
              <a:t>(ACM, Paradigms for Global Computing Education)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4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pic>
        <p:nvPicPr>
          <p:cNvPr id="5" name="Picture 4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66A24CBA-3076-BAC4-C719-EC0266D8C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866D-A7E6-8E4E-3064-AB8BA149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70C0"/>
                </a:solidFill>
              </a:rPr>
              <a:t>Kemija</a:t>
            </a:r>
            <a:r>
              <a:rPr lang="sl-SI" dirty="0"/>
              <a:t> in 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gospodinjstvo</a:t>
            </a:r>
            <a:endParaRPr lang="sl-SI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D39F-706A-402D-F3E1-F1B9A564D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5881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i="1" dirty="0">
                <a:solidFill>
                  <a:srgbClr val="0070C0"/>
                </a:solidFill>
              </a:rPr>
              <a:t>Kemija</a:t>
            </a:r>
            <a:r>
              <a:rPr lang="sl-SI" i="1" dirty="0">
                <a:solidFill>
                  <a:srgbClr val="0070C0"/>
                </a:solidFill>
              </a:rPr>
              <a:t> je </a:t>
            </a:r>
            <a:r>
              <a:rPr lang="sl-SI" b="1" i="1" dirty="0">
                <a:solidFill>
                  <a:srgbClr val="FF0000"/>
                </a:solidFill>
              </a:rPr>
              <a:t>temeljna naravoslovna in eksperimentalna veda</a:t>
            </a:r>
            <a:r>
              <a:rPr lang="sl-SI" i="1" dirty="0">
                <a:solidFill>
                  <a:srgbClr val="0070C0"/>
                </a:solidFill>
              </a:rPr>
              <a:t>, ki proučuje snovi, njihovo zgradbo, lastnosti in spremembe. Kot </a:t>
            </a:r>
            <a:r>
              <a:rPr lang="sl-SI" b="1" i="1" dirty="0">
                <a:solidFill>
                  <a:srgbClr val="FF0000"/>
                </a:solidFill>
              </a:rPr>
              <a:t>splošno-izobraževalni</a:t>
            </a:r>
            <a:r>
              <a:rPr lang="sl-SI" b="1" i="1" dirty="0">
                <a:solidFill>
                  <a:srgbClr val="0070C0"/>
                </a:solidFill>
              </a:rPr>
              <a:t> predmet</a:t>
            </a:r>
            <a:r>
              <a:rPr lang="sl-SI" i="1" dirty="0">
                <a:solidFill>
                  <a:srgbClr val="0070C0"/>
                </a:solidFill>
              </a:rPr>
              <a:t> je usmerjena v pridobivanje in razvijanje temeljnih kemijskih znanj, spretnosti, stališč in odnosa, ki učencem omogočajo aktivno in odgovorno življenje oziroma delovanje v sodobni družbi.</a:t>
            </a:r>
            <a:endParaRPr lang="sl-SI" sz="2100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sl-SI" sz="2100" dirty="0"/>
              <a:t>(Program osnovna šola, KEMIJA, Učni načrt)</a:t>
            </a:r>
            <a:endParaRPr lang="sl-SI" i="1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Pri gospodinjstvu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se učenci učijo, kakšni naj bodo odnosi in razmerja med psihofizičnimi, emocionalnimi, ekonomskimi, socialnimi in estetskimi potrebami človeka. Te </a:t>
            </a: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odnose in razmerja obravnavajo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 v okviru doma, družine in gospodinjstva, v okviru tržnih možnosti in samooskrbe, </a:t>
            </a: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s posebnim poudarkom na izobraževanju potrošnikov kot </a:t>
            </a:r>
            <a:r>
              <a:rPr lang="sl-SI" b="1" i="1" dirty="0">
                <a:solidFill>
                  <a:srgbClr val="FF0000"/>
                </a:solidFill>
              </a:rPr>
              <a:t>uporabnikov</a:t>
            </a:r>
            <a:r>
              <a:rPr lang="sl-SI" b="1" i="1" dirty="0">
                <a:solidFill>
                  <a:schemeClr val="accent6">
                    <a:lumMod val="50000"/>
                  </a:schemeClr>
                </a:solidFill>
              </a:rPr>
              <a:t> tržnih izdelkov in storitev</a:t>
            </a:r>
            <a:r>
              <a:rPr lang="sl-SI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l-SI" sz="21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(Učni načrt GOSPODINJSTVO)</a:t>
            </a:r>
            <a:endParaRPr lang="sl-SI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ECA3-6795-C1DE-7A33-22E9F547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8F26-31C1-3C75-2592-8ED4F5D05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4069-6DC5-3C42-9D21-3FEA0E41D8F8}" type="slidenum">
              <a:rPr lang="sl-SI" smtClean="0"/>
              <a:t>5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C2001BD-C5BC-A94D-671D-DA8545D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Od problema do programa</a:t>
            </a:r>
          </a:p>
        </p:txBody>
      </p:sp>
      <p:pic>
        <p:nvPicPr>
          <p:cNvPr id="5" name="Picture 4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EE5F7FEA-4C34-81C3-87C5-72D65040A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 rot="16200000">
            <a:off x="-1356432" y="3522611"/>
            <a:ext cx="4809650" cy="855289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Programiranje:</a:t>
            </a:r>
            <a:br>
              <a:rPr lang="sl-SI" b="1" dirty="0"/>
            </a:br>
            <a:r>
              <a:rPr lang="sl-SI" dirty="0"/>
              <a:t>Stvarni/avtentični</a:t>
            </a:r>
            <a:br>
              <a:rPr lang="sl-SI" dirty="0"/>
            </a:br>
            <a:r>
              <a:rPr lang="sl-SI" dirty="0"/>
              <a:t>problem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ECF4D-3F5C-7247-8A72-43862D99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02111984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A74162-51DE-984F-8E9F-279712C2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4" y="6355080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>
                    <a:alpha val="60000"/>
                  </a:srgbClr>
                </a:solidFill>
              </a:rPr>
              <a:t>Od problema do programa</a:t>
            </a:r>
            <a:endParaRPr lang="en-US" dirty="0">
              <a:solidFill>
                <a:srgbClr val="FFFFFF">
                  <a:alpha val="60000"/>
                </a:srgb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0F2CAC-9B7F-D40E-33FA-939E1DEB2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730" y="862705"/>
            <a:ext cx="7920000" cy="5587268"/>
          </a:xfrm>
          <a:prstGeom prst="rect">
            <a:avLst/>
          </a:prstGeom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1C7F54AB-3958-DB97-22D3-79612E20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66D7094A-D11F-73B4-1936-C2FD44313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0247" y="30188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0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9D3294-735B-E84C-5F60-48FA5FE9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000" y="864000"/>
            <a:ext cx="7920000" cy="5596675"/>
          </a:xfrm>
          <a:prstGeom prst="rect">
            <a:avLst/>
          </a:prstGeom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 rot="16200000">
            <a:off x="-1753398" y="3522611"/>
            <a:ext cx="4809650" cy="855289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Programiranje:</a:t>
            </a:r>
            <a:br>
              <a:rPr lang="sl-SI" b="1" dirty="0"/>
            </a:br>
            <a:r>
              <a:rPr lang="sl-SI" dirty="0"/>
              <a:t>Program kot rešitev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ECF4D-3F5C-7247-8A72-43862D99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02111984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A74162-51DE-984F-8E9F-279712C2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4" y="6355080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>
                    <a:alpha val="60000"/>
                  </a:srgbClr>
                </a:solidFill>
              </a:rPr>
              <a:t>Od problema do programa</a:t>
            </a:r>
            <a:endParaRPr lang="en-US" dirty="0">
              <a:solidFill>
                <a:srgbClr val="FFFFFF">
                  <a:alpha val="60000"/>
                </a:srgbClr>
              </a:solidFill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930D8DF-3227-A424-D548-ACAE87F75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A8F5E7FC-7068-E835-8263-67FB54E592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0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9874E8-9C07-BB0C-21F5-7330384DC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000" y="864000"/>
            <a:ext cx="7920000" cy="5596675"/>
          </a:xfrm>
          <a:prstGeom prst="rect">
            <a:avLst/>
          </a:prstGeom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 rot="16200000">
            <a:off x="-1753398" y="3522611"/>
            <a:ext cx="4809650" cy="855289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Programiranje:</a:t>
            </a:r>
            <a:br>
              <a:rPr lang="sl-SI" b="1" dirty="0"/>
            </a:br>
            <a:r>
              <a:rPr lang="sl-SI" dirty="0"/>
              <a:t>Kako do programa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ECF4D-3F5C-7247-8A72-43862D99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02111984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A74162-51DE-984F-8E9F-279712C2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4" y="6355080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>
                    <a:alpha val="60000"/>
                  </a:srgbClr>
                </a:solidFill>
              </a:rPr>
              <a:t>Od problema do programa</a:t>
            </a:r>
            <a:endParaRPr lang="en-US" dirty="0">
              <a:solidFill>
                <a:srgbClr val="FFFFFF">
                  <a:alpha val="60000"/>
                </a:srgb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860A3-EEF0-4080-B2E5-75F77769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14265374-B35E-6F25-B9B6-DE73C9E93B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2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675734-666B-47D6-46E1-87CB3B9D5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000" y="864000"/>
            <a:ext cx="7920000" cy="5596675"/>
          </a:xfrm>
          <a:prstGeom prst="rect">
            <a:avLst/>
          </a:prstGeom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 rot="16200000">
            <a:off x="-1753398" y="3522611"/>
            <a:ext cx="4809650" cy="855289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Programiranje:</a:t>
            </a:r>
            <a:br>
              <a:rPr lang="sl-SI" b="1" dirty="0"/>
            </a:br>
            <a:r>
              <a:rPr lang="sl-SI" dirty="0"/>
              <a:t>Model računanja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ECF4D-3F5C-7247-8A72-43862D99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02111984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A74162-51DE-984F-8E9F-279712C2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4" y="6355080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>
                    <a:alpha val="60000"/>
                  </a:srgbClr>
                </a:solidFill>
              </a:rPr>
              <a:t>Od problema do programa</a:t>
            </a:r>
            <a:endParaRPr lang="en-US" dirty="0">
              <a:solidFill>
                <a:srgbClr val="FFFFFF">
                  <a:alpha val="60000"/>
                </a:srgbClr>
              </a:solidFill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7358BB9-1A46-06BF-839E-06A2F9F4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NAPOJ MINUT, delavnica 2023</a:t>
            </a:r>
            <a:endParaRPr lang="en-US" dirty="0"/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6DE3E2F9-FB37-CC3D-373C-F33431AE09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0247" y="29045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7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1135</Words>
  <Application>Microsoft Macintosh PowerPoint</Application>
  <PresentationFormat>Widescreen</PresentationFormat>
  <Paragraphs>154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Dvig digitalnih kompetenc z vključevanjem tem s področja RIN v MINUT predmete</vt:lpstr>
      <vt:lpstr>PowerPoint Presentation</vt:lpstr>
      <vt:lpstr>Digitalne kompetence</vt:lpstr>
      <vt:lpstr>Računalništvo in informatika</vt:lpstr>
      <vt:lpstr>Kemija in gospodinjstvo</vt:lpstr>
      <vt:lpstr>Programiranje: Stvarni/avtentični problem</vt:lpstr>
      <vt:lpstr>Programiranje: Program kot rešitev</vt:lpstr>
      <vt:lpstr>Programiranje: Kako do programa</vt:lpstr>
      <vt:lpstr>Programiranje: Model računanja</vt:lpstr>
      <vt:lpstr>Programiranje: Algoritem in program</vt:lpstr>
      <vt:lpstr>RIN in digitalne kompetence primer: programiranje</vt:lpstr>
      <vt:lpstr>PowerPoint Presentation</vt:lpstr>
      <vt:lpstr>Cilja</vt:lpstr>
      <vt:lpstr>Izvedba</vt:lpstr>
      <vt:lpstr>Izvedba</vt:lpstr>
      <vt:lpstr>Izvedba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Matija Lokar</dc:creator>
  <cp:lastModifiedBy>Brodnik, Andrej</cp:lastModifiedBy>
  <cp:revision>69</cp:revision>
  <dcterms:created xsi:type="dcterms:W3CDTF">2020-10-04T09:09:25Z</dcterms:created>
  <dcterms:modified xsi:type="dcterms:W3CDTF">2023-08-28T00:16:27Z</dcterms:modified>
</cp:coreProperties>
</file>